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00" r:id="rId6"/>
    <p:sldId id="308" r:id="rId7"/>
    <p:sldId id="309" r:id="rId8"/>
    <p:sldId id="311" r:id="rId9"/>
    <p:sldId id="295" r:id="rId10"/>
    <p:sldId id="302" r:id="rId11"/>
    <p:sldId id="303" r:id="rId12"/>
    <p:sldId id="304" r:id="rId13"/>
    <p:sldId id="312" r:id="rId14"/>
    <p:sldId id="314" r:id="rId15"/>
    <p:sldId id="305" r:id="rId16"/>
    <p:sldId id="313" r:id="rId17"/>
    <p:sldId id="273" r:id="rId18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URA, SILVIA (CAPSBE)" initials="RS(" lastIdx="1" clrIdx="0">
    <p:extLst>
      <p:ext uri="{19B8F6BF-5375-455C-9EA6-DF929625EA0E}">
        <p15:presenceInfo xmlns:p15="http://schemas.microsoft.com/office/powerpoint/2012/main" userId="S::sroura@clinic.cat::d816122b-9852-442f-b4b4-fbe8092c95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508CBF"/>
    <a:srgbClr val="5572B8"/>
    <a:srgbClr val="5A5EB1"/>
    <a:srgbClr val="BAB2D6"/>
    <a:srgbClr val="6E5FA9"/>
    <a:srgbClr val="8568A2"/>
    <a:srgbClr val="6179A8"/>
    <a:srgbClr val="5CB565"/>
    <a:srgbClr val="85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3EB552-8339-FC27-B598-CFF01686F843}" v="2" dt="2024-12-09T10:18:47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54" y="96"/>
      </p:cViewPr>
      <p:guideLst>
        <p:guide orient="horz" pos="4032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RA, SILVIA (CAPSBE)" userId="S::sroura@clinic.cat::d816122b-9852-442f-b4b4-fbe8092c95fd" providerId="AD" clId="Web-{57F44F8F-9FE8-6ABA-E523-DB2F0086266C}"/>
    <pc:docChg chg="modSld">
      <pc:chgData name="ROURA, SILVIA (CAPSBE)" userId="S::sroura@clinic.cat::d816122b-9852-442f-b4b4-fbe8092c95fd" providerId="AD" clId="Web-{57F44F8F-9FE8-6ABA-E523-DB2F0086266C}" dt="2024-01-28T20:12:44.978" v="11"/>
      <pc:docMkLst>
        <pc:docMk/>
      </pc:docMkLst>
      <pc:sldChg chg="modSp">
        <pc:chgData name="ROURA, SILVIA (CAPSBE)" userId="S::sroura@clinic.cat::d816122b-9852-442f-b4b4-fbe8092c95fd" providerId="AD" clId="Web-{57F44F8F-9FE8-6ABA-E523-DB2F0086266C}" dt="2024-01-28T20:12:44.978" v="11"/>
        <pc:sldMkLst>
          <pc:docMk/>
          <pc:sldMk cId="0" sldId="295"/>
        </pc:sldMkLst>
      </pc:sldChg>
    </pc:docChg>
  </pc:docChgLst>
  <pc:docChgLst>
    <pc:chgData name="ROURA, SILVIA (CAPSBE)" userId="S::sroura@clinic.cat::d816122b-9852-442f-b4b4-fbe8092c95fd" providerId="AD" clId="Web-{53B37535-916E-0BB5-C370-14A097A2991C}"/>
    <pc:docChg chg="modSld">
      <pc:chgData name="ROURA, SILVIA (CAPSBE)" userId="S::sroura@clinic.cat::d816122b-9852-442f-b4b4-fbe8092c95fd" providerId="AD" clId="Web-{53B37535-916E-0BB5-C370-14A097A2991C}" dt="2024-10-21T15:17:31.206" v="3"/>
      <pc:docMkLst>
        <pc:docMk/>
      </pc:docMkLst>
      <pc:sldChg chg="modSp">
        <pc:chgData name="ROURA, SILVIA (CAPSBE)" userId="S::sroura@clinic.cat::d816122b-9852-442f-b4b4-fbe8092c95fd" providerId="AD" clId="Web-{53B37535-916E-0BB5-C370-14A097A2991C}" dt="2024-10-21T15:17:31.206" v="3"/>
        <pc:sldMkLst>
          <pc:docMk/>
          <pc:sldMk cId="2740863128" sldId="314"/>
        </pc:sldMkLst>
        <pc:graphicFrameChg chg="mod modGraphic">
          <ac:chgData name="ROURA, SILVIA (CAPSBE)" userId="S::sroura@clinic.cat::d816122b-9852-442f-b4b4-fbe8092c95fd" providerId="AD" clId="Web-{53B37535-916E-0BB5-C370-14A097A2991C}" dt="2024-10-21T15:17:31.206" v="3"/>
          <ac:graphicFrameMkLst>
            <pc:docMk/>
            <pc:sldMk cId="2740863128" sldId="314"/>
            <ac:graphicFrameMk id="24" creationId="{15959D78-F824-FD22-97DB-1141AE7A50E4}"/>
          </ac:graphicFrameMkLst>
        </pc:graphicFrameChg>
      </pc:sldChg>
    </pc:docChg>
  </pc:docChgLst>
  <pc:docChgLst>
    <pc:chgData name="CASTELLANO, SILVIA (CAPSBE)" userId="6761453b-6f33-43ba-ba32-2edb1186f020" providerId="ADAL" clId="{E7D7547C-1168-449E-BA70-B073A726BB17}"/>
    <pc:docChg chg="custSel modSld">
      <pc:chgData name="CASTELLANO, SILVIA (CAPSBE)" userId="6761453b-6f33-43ba-ba32-2edb1186f020" providerId="ADAL" clId="{E7D7547C-1168-449E-BA70-B073A726BB17}" dt="2024-10-24T11:39:34.312" v="0" actId="27636"/>
      <pc:docMkLst>
        <pc:docMk/>
      </pc:docMkLst>
      <pc:sldChg chg="modNotes">
        <pc:chgData name="CASTELLANO, SILVIA (CAPSBE)" userId="6761453b-6f33-43ba-ba32-2edb1186f020" providerId="ADAL" clId="{E7D7547C-1168-449E-BA70-B073A726BB17}" dt="2024-10-24T11:39:34.312" v="0" actId="27636"/>
        <pc:sldMkLst>
          <pc:docMk/>
          <pc:sldMk cId="0" sldId="295"/>
        </pc:sldMkLst>
      </pc:sldChg>
    </pc:docChg>
  </pc:docChgLst>
  <pc:docChgLst>
    <pc:chgData name="ROURA, SILVIA (CAPSBE)" userId="S::sroura@clinic.cat::d816122b-9852-442f-b4b4-fbe8092c95fd" providerId="AD" clId="Web-{FD8DF043-8E6E-B51E-E212-388349BADDB6}"/>
    <pc:docChg chg="modSld">
      <pc:chgData name="ROURA, SILVIA (CAPSBE)" userId="S::sroura@clinic.cat::d816122b-9852-442f-b4b4-fbe8092c95fd" providerId="AD" clId="Web-{FD8DF043-8E6E-B51E-E212-388349BADDB6}" dt="2024-02-05T15:36:51.434" v="267"/>
      <pc:docMkLst>
        <pc:docMk/>
      </pc:docMkLst>
      <pc:sldChg chg="modSp">
        <pc:chgData name="ROURA, SILVIA (CAPSBE)" userId="S::sroura@clinic.cat::d816122b-9852-442f-b4b4-fbe8092c95fd" providerId="AD" clId="Web-{FD8DF043-8E6E-B51E-E212-388349BADDB6}" dt="2024-02-05T15:36:51.434" v="267"/>
        <pc:sldMkLst>
          <pc:docMk/>
          <pc:sldMk cId="0" sldId="305"/>
        </pc:sldMkLst>
      </pc:sldChg>
    </pc:docChg>
  </pc:docChgLst>
  <pc:docChgLst>
    <pc:chgData name="ROURA, SILVIA (CAPSBE)" userId="S::sroura@clinic.cat::d816122b-9852-442f-b4b4-fbe8092c95fd" providerId="AD" clId="Web-{BFACB835-83AC-0100-182F-AF54F12A035E}"/>
    <pc:docChg chg="modSld">
      <pc:chgData name="ROURA, SILVIA (CAPSBE)" userId="S::sroura@clinic.cat::d816122b-9852-442f-b4b4-fbe8092c95fd" providerId="AD" clId="Web-{BFACB835-83AC-0100-182F-AF54F12A035E}" dt="2024-05-27T07:49:50.639" v="37"/>
      <pc:docMkLst>
        <pc:docMk/>
      </pc:docMkLst>
      <pc:sldChg chg="modSp">
        <pc:chgData name="ROURA, SILVIA (CAPSBE)" userId="S::sroura@clinic.cat::d816122b-9852-442f-b4b4-fbe8092c95fd" providerId="AD" clId="Web-{BFACB835-83AC-0100-182F-AF54F12A035E}" dt="2024-05-27T07:49:50.639" v="37"/>
        <pc:sldMkLst>
          <pc:docMk/>
          <pc:sldMk cId="0" sldId="302"/>
        </pc:sldMkLst>
      </pc:sldChg>
    </pc:docChg>
  </pc:docChgLst>
  <pc:docChgLst>
    <pc:chgData name="ROURA, SILVIA (CAPSBE)" userId="S::sroura@clinic.cat::d816122b-9852-442f-b4b4-fbe8092c95fd" providerId="AD" clId="Web-{9C4D4077-4397-ACCD-A80C-6A65754C5755}"/>
    <pc:docChg chg="addSld modSld sldOrd">
      <pc:chgData name="ROURA, SILVIA (CAPSBE)" userId="S::sroura@clinic.cat::d816122b-9852-442f-b4b4-fbe8092c95fd" providerId="AD" clId="Web-{9C4D4077-4397-ACCD-A80C-6A65754C5755}" dt="2024-02-01T18:43:13.317" v="102" actId="1076"/>
      <pc:docMkLst>
        <pc:docMk/>
      </pc:docMkLst>
      <pc:sldChg chg="modSp">
        <pc:chgData name="ROURA, SILVIA (CAPSBE)" userId="S::sroura@clinic.cat::d816122b-9852-442f-b4b4-fbe8092c95fd" providerId="AD" clId="Web-{9C4D4077-4397-ACCD-A80C-6A65754C5755}" dt="2024-02-01T18:37:50.636" v="39"/>
        <pc:sldMkLst>
          <pc:docMk/>
          <pc:sldMk cId="0" sldId="295"/>
        </pc:sldMkLst>
      </pc:sldChg>
      <pc:sldChg chg="modSp ord">
        <pc:chgData name="ROURA, SILVIA (CAPSBE)" userId="S::sroura@clinic.cat::d816122b-9852-442f-b4b4-fbe8092c95fd" providerId="AD" clId="Web-{9C4D4077-4397-ACCD-A80C-6A65754C5755}" dt="2024-02-01T18:38:33.403" v="41" actId="1076"/>
        <pc:sldMkLst>
          <pc:docMk/>
          <pc:sldMk cId="0" sldId="302"/>
        </pc:sldMkLst>
      </pc:sldChg>
      <pc:sldChg chg="addSp delSp modSp">
        <pc:chgData name="ROURA, SILVIA (CAPSBE)" userId="S::sroura@clinic.cat::d816122b-9852-442f-b4b4-fbe8092c95fd" providerId="AD" clId="Web-{9C4D4077-4397-ACCD-A80C-6A65754C5755}" dt="2024-02-01T18:42:44.191" v="95" actId="1076"/>
        <pc:sldMkLst>
          <pc:docMk/>
          <pc:sldMk cId="0" sldId="305"/>
        </pc:sldMkLst>
      </pc:sldChg>
      <pc:sldChg chg="delSp modSp">
        <pc:chgData name="ROURA, SILVIA (CAPSBE)" userId="S::sroura@clinic.cat::d816122b-9852-442f-b4b4-fbe8092c95fd" providerId="AD" clId="Web-{9C4D4077-4397-ACCD-A80C-6A65754C5755}" dt="2024-02-01T18:40:44.985" v="74" actId="1076"/>
        <pc:sldMkLst>
          <pc:docMk/>
          <pc:sldMk cId="1471503372" sldId="312"/>
        </pc:sldMkLst>
      </pc:sldChg>
      <pc:sldChg chg="delSp modSp">
        <pc:chgData name="ROURA, SILVIA (CAPSBE)" userId="S::sroura@clinic.cat::d816122b-9852-442f-b4b4-fbe8092c95fd" providerId="AD" clId="Web-{9C4D4077-4397-ACCD-A80C-6A65754C5755}" dt="2024-02-01T18:43:13.317" v="102" actId="1076"/>
        <pc:sldMkLst>
          <pc:docMk/>
          <pc:sldMk cId="533525313" sldId="313"/>
        </pc:sldMkLst>
      </pc:sldChg>
      <pc:sldChg chg="addSp delSp modSp add replId">
        <pc:chgData name="ROURA, SILVIA (CAPSBE)" userId="S::sroura@clinic.cat::d816122b-9852-442f-b4b4-fbe8092c95fd" providerId="AD" clId="Web-{9C4D4077-4397-ACCD-A80C-6A65754C5755}" dt="2024-02-01T18:41:32.721" v="80" actId="1076"/>
        <pc:sldMkLst>
          <pc:docMk/>
          <pc:sldMk cId="2740863128" sldId="314"/>
        </pc:sldMkLst>
      </pc:sldChg>
    </pc:docChg>
  </pc:docChgLst>
  <pc:docChgLst>
    <pc:chgData name="ROURA, SILVIA (CAPSBE)" userId="S::sroura@clinic.cat::d816122b-9852-442f-b4b4-fbe8092c95fd" providerId="AD" clId="Web-{CA3DB42A-C47C-C548-460E-BD2EC6F58C0A}"/>
    <pc:docChg chg="modSld">
      <pc:chgData name="ROURA, SILVIA (CAPSBE)" userId="S::sroura@clinic.cat::d816122b-9852-442f-b4b4-fbe8092c95fd" providerId="AD" clId="Web-{CA3DB42A-C47C-C548-460E-BD2EC6F58C0A}" dt="2024-02-02T14:17:37.748" v="5"/>
      <pc:docMkLst>
        <pc:docMk/>
      </pc:docMkLst>
      <pc:sldChg chg="modSp">
        <pc:chgData name="ROURA, SILVIA (CAPSBE)" userId="S::sroura@clinic.cat::d816122b-9852-442f-b4b4-fbe8092c95fd" providerId="AD" clId="Web-{CA3DB42A-C47C-C548-460E-BD2EC6F58C0A}" dt="2024-02-02T14:17:37.748" v="5"/>
        <pc:sldMkLst>
          <pc:docMk/>
          <pc:sldMk cId="1471503372" sldId="312"/>
        </pc:sldMkLst>
      </pc:sldChg>
    </pc:docChg>
  </pc:docChgLst>
  <pc:docChgLst>
    <pc:chgData name="ROURA, SILVIA (CAPSBE)" userId="S::sroura@clinic.cat::d816122b-9852-442f-b4b4-fbe8092c95fd" providerId="AD" clId="Web-{896D1731-22C2-2DA6-6EEE-515582B020CE}"/>
    <pc:docChg chg="modSld">
      <pc:chgData name="ROURA, SILVIA (CAPSBE)" userId="S::sroura@clinic.cat::d816122b-9852-442f-b4b4-fbe8092c95fd" providerId="AD" clId="Web-{896D1731-22C2-2DA6-6EEE-515582B020CE}" dt="2024-03-05T15:05:28.233" v="1"/>
      <pc:docMkLst>
        <pc:docMk/>
      </pc:docMkLst>
      <pc:sldChg chg="modSp">
        <pc:chgData name="ROURA, SILVIA (CAPSBE)" userId="S::sroura@clinic.cat::d816122b-9852-442f-b4b4-fbe8092c95fd" providerId="AD" clId="Web-{896D1731-22C2-2DA6-6EEE-515582B020CE}" dt="2024-03-05T15:05:28.233" v="1"/>
        <pc:sldMkLst>
          <pc:docMk/>
          <pc:sldMk cId="2740863128" sldId="314"/>
        </pc:sldMkLst>
      </pc:sldChg>
    </pc:docChg>
  </pc:docChgLst>
  <pc:docChgLst>
    <pc:chgData name="CASTELLANO, SILVIA (CAPSBE)" userId="6761453b-6f33-43ba-ba32-2edb1186f020" providerId="ADAL" clId="{95153FBA-CF31-406D-B087-CF80F4894B99}"/>
    <pc:docChg chg="modSld">
      <pc:chgData name="CASTELLANO, SILVIA (CAPSBE)" userId="6761453b-6f33-43ba-ba32-2edb1186f020" providerId="ADAL" clId="{95153FBA-CF31-406D-B087-CF80F4894B99}" dt="2024-02-22T11:58:39.499" v="1"/>
      <pc:docMkLst>
        <pc:docMk/>
      </pc:docMkLst>
      <pc:sldChg chg="modSp">
        <pc:chgData name="CASTELLANO, SILVIA (CAPSBE)" userId="6761453b-6f33-43ba-ba32-2edb1186f020" providerId="ADAL" clId="{95153FBA-CF31-406D-B087-CF80F4894B99}" dt="2024-02-22T11:58:39.499" v="1"/>
        <pc:sldMkLst>
          <pc:docMk/>
          <pc:sldMk cId="0" sldId="295"/>
        </pc:sldMkLst>
      </pc:sldChg>
      <pc:sldChg chg="modSp">
        <pc:chgData name="CASTELLANO, SILVIA (CAPSBE)" userId="6761453b-6f33-43ba-ba32-2edb1186f020" providerId="ADAL" clId="{95153FBA-CF31-406D-B087-CF80F4894B99}" dt="2024-02-22T11:58:24.201" v="0"/>
        <pc:sldMkLst>
          <pc:docMk/>
          <pc:sldMk cId="0" sldId="303"/>
        </pc:sldMkLst>
      </pc:sldChg>
    </pc:docChg>
  </pc:docChgLst>
  <pc:docChgLst>
    <pc:chgData name="ROURA, SILVIA (CAPSBE)" userId="S::sroura@clinic.cat::d816122b-9852-442f-b4b4-fbe8092c95fd" providerId="AD" clId="Web-{693EB552-8339-FC27-B598-CFF01686F843}"/>
    <pc:docChg chg="modSld">
      <pc:chgData name="ROURA, SILVIA (CAPSBE)" userId="S::sroura@clinic.cat::d816122b-9852-442f-b4b4-fbe8092c95fd" providerId="AD" clId="Web-{693EB552-8339-FC27-B598-CFF01686F843}" dt="2024-12-09T10:18:47.582" v="1"/>
      <pc:docMkLst>
        <pc:docMk/>
      </pc:docMkLst>
      <pc:sldChg chg="addSp delSp modSp">
        <pc:chgData name="ROURA, SILVIA (CAPSBE)" userId="S::sroura@clinic.cat::d816122b-9852-442f-b4b4-fbe8092c95fd" providerId="AD" clId="Web-{693EB552-8339-FC27-B598-CFF01686F843}" dt="2024-12-09T10:18:47.582" v="1"/>
        <pc:sldMkLst>
          <pc:docMk/>
          <pc:sldMk cId="3757465103" sldId="308"/>
        </pc:sldMkLst>
        <pc:picChg chg="add del mod">
          <ac:chgData name="ROURA, SILVIA (CAPSBE)" userId="S::sroura@clinic.cat::d816122b-9852-442f-b4b4-fbe8092c95fd" providerId="AD" clId="Web-{693EB552-8339-FC27-B598-CFF01686F843}" dt="2024-12-09T10:18:47.582" v="1"/>
          <ac:picMkLst>
            <pc:docMk/>
            <pc:sldMk cId="3757465103" sldId="308"/>
            <ac:picMk id="17" creationId="{738E274E-555C-FB3A-A154-B01B30DD286F}"/>
          </ac:picMkLst>
        </pc:picChg>
      </pc:sldChg>
    </pc:docChg>
  </pc:docChgLst>
  <pc:docChgLst>
    <pc:chgData name="ROURA, SILVIA (CAPSBE)" userId="S::sroura@clinic.cat::d816122b-9852-442f-b4b4-fbe8092c95fd" providerId="AD" clId="Web-{B087AF51-ACF7-899D-4C24-5E4E5E95285A}"/>
    <pc:docChg chg="modSld">
      <pc:chgData name="ROURA, SILVIA (CAPSBE)" userId="S::sroura@clinic.cat::d816122b-9852-442f-b4b4-fbe8092c95fd" providerId="AD" clId="Web-{B087AF51-ACF7-899D-4C24-5E4E5E95285A}" dt="2024-03-05T14:31:57.883" v="163"/>
      <pc:docMkLst>
        <pc:docMk/>
      </pc:docMkLst>
      <pc:sldChg chg="modSp">
        <pc:chgData name="ROURA, SILVIA (CAPSBE)" userId="S::sroura@clinic.cat::d816122b-9852-442f-b4b4-fbe8092c95fd" providerId="AD" clId="Web-{B087AF51-ACF7-899D-4C24-5E4E5E95285A}" dt="2024-03-05T14:31:57.883" v="163"/>
        <pc:sldMkLst>
          <pc:docMk/>
          <pc:sldMk cId="1471503372" sldId="312"/>
        </pc:sldMkLst>
      </pc:sldChg>
    </pc:docChg>
  </pc:docChgLst>
  <pc:docChgLst>
    <pc:chgData name="ROURA, SILVIA (CAPSBE)" userId="S::sroura@clinic.cat::d816122b-9852-442f-b4b4-fbe8092c95fd" providerId="AD" clId="Web-{1D906B44-9AC7-952E-931A-574E3D2B5DAD}"/>
    <pc:docChg chg="modSld">
      <pc:chgData name="ROURA, SILVIA (CAPSBE)" userId="S::sroura@clinic.cat::d816122b-9852-442f-b4b4-fbe8092c95fd" providerId="AD" clId="Web-{1D906B44-9AC7-952E-931A-574E3D2B5DAD}" dt="2024-03-06T09:58:36.833" v="15"/>
      <pc:docMkLst>
        <pc:docMk/>
      </pc:docMkLst>
      <pc:sldChg chg="modSp">
        <pc:chgData name="ROURA, SILVIA (CAPSBE)" userId="S::sroura@clinic.cat::d816122b-9852-442f-b4b4-fbe8092c95fd" providerId="AD" clId="Web-{1D906B44-9AC7-952E-931A-574E3D2B5DAD}" dt="2024-03-06T09:58:36.833" v="15"/>
        <pc:sldMkLst>
          <pc:docMk/>
          <pc:sldMk cId="2740863128" sldId="314"/>
        </pc:sldMkLst>
      </pc:sldChg>
    </pc:docChg>
  </pc:docChgLst>
  <pc:docChgLst>
    <pc:chgData name="ROURA, SILVIA (CAPSBE)" userId="S::sroura@clinic.cat::d816122b-9852-442f-b4b4-fbe8092c95fd" providerId="AD" clId="Web-{C9FFEF30-DD2C-F143-80E2-73741E0A96B4}"/>
    <pc:docChg chg="modSld sldOrd">
      <pc:chgData name="ROURA, SILVIA (CAPSBE)" userId="S::sroura@clinic.cat::d816122b-9852-442f-b4b4-fbe8092c95fd" providerId="AD" clId="Web-{C9FFEF30-DD2C-F143-80E2-73741E0A96B4}" dt="2024-01-28T20:08:31.857" v="1331"/>
      <pc:docMkLst>
        <pc:docMk/>
      </pc:docMkLst>
      <pc:sldChg chg="modSp">
        <pc:chgData name="ROURA, SILVIA (CAPSBE)" userId="S::sroura@clinic.cat::d816122b-9852-442f-b4b4-fbe8092c95fd" providerId="AD" clId="Web-{C9FFEF30-DD2C-F143-80E2-73741E0A96B4}" dt="2024-01-28T19:54:03.358" v="1330"/>
        <pc:sldMkLst>
          <pc:docMk/>
          <pc:sldMk cId="0" sldId="295"/>
        </pc:sldMkLst>
      </pc:sldChg>
      <pc:sldChg chg="modSp ord">
        <pc:chgData name="ROURA, SILVIA (CAPSBE)" userId="S::sroura@clinic.cat::d816122b-9852-442f-b4b4-fbe8092c95fd" providerId="AD" clId="Web-{C9FFEF30-DD2C-F143-80E2-73741E0A96B4}" dt="2024-01-28T20:08:31.857" v="1331"/>
        <pc:sldMkLst>
          <pc:docMk/>
          <pc:sldMk cId="0" sldId="302"/>
        </pc:sldMkLst>
      </pc:sldChg>
      <pc:sldChg chg="modSp">
        <pc:chgData name="ROURA, SILVIA (CAPSBE)" userId="S::sroura@clinic.cat::d816122b-9852-442f-b4b4-fbe8092c95fd" providerId="AD" clId="Web-{C9FFEF30-DD2C-F143-80E2-73741E0A96B4}" dt="2024-01-28T19:40:15.125" v="1200"/>
        <pc:sldMkLst>
          <pc:docMk/>
          <pc:sldMk cId="0" sldId="303"/>
        </pc:sldMkLst>
      </pc:sldChg>
      <pc:sldChg chg="modSp">
        <pc:chgData name="ROURA, SILVIA (CAPSBE)" userId="S::sroura@clinic.cat::d816122b-9852-442f-b4b4-fbe8092c95fd" providerId="AD" clId="Web-{C9FFEF30-DD2C-F143-80E2-73741E0A96B4}" dt="2024-01-28T19:30:02.666" v="156"/>
        <pc:sldMkLst>
          <pc:docMk/>
          <pc:sldMk cId="936232345" sldId="311"/>
        </pc:sldMkLst>
      </pc:sldChg>
      <pc:sldChg chg="modSp">
        <pc:chgData name="ROURA, SILVIA (CAPSBE)" userId="S::sroura@clinic.cat::d816122b-9852-442f-b4b4-fbe8092c95fd" providerId="AD" clId="Web-{C9FFEF30-DD2C-F143-80E2-73741E0A96B4}" dt="2024-01-28T19:46:27.075" v="1284" actId="1076"/>
        <pc:sldMkLst>
          <pc:docMk/>
          <pc:sldMk cId="1471503372" sldId="312"/>
        </pc:sldMkLst>
      </pc:sldChg>
    </pc:docChg>
  </pc:docChgLst>
  <pc:docChgLst>
    <pc:chgData name="ROURA, SILVIA (CAPSBE)" userId="S::sroura@clinic.cat::d816122b-9852-442f-b4b4-fbe8092c95fd" providerId="AD" clId="Web-{659EA663-2BE2-779E-1039-237BB96B1265}"/>
    <pc:docChg chg="modSld">
      <pc:chgData name="ROURA, SILVIA (CAPSBE)" userId="S::sroura@clinic.cat::d816122b-9852-442f-b4b4-fbe8092c95fd" providerId="AD" clId="Web-{659EA663-2BE2-779E-1039-237BB96B1265}" dt="2024-02-05T15:37:50.949" v="1"/>
      <pc:docMkLst>
        <pc:docMk/>
      </pc:docMkLst>
      <pc:sldChg chg="modSp">
        <pc:chgData name="ROURA, SILVIA (CAPSBE)" userId="S::sroura@clinic.cat::d816122b-9852-442f-b4b4-fbe8092c95fd" providerId="AD" clId="Web-{659EA663-2BE2-779E-1039-237BB96B1265}" dt="2024-02-05T15:37:50.949" v="1"/>
        <pc:sldMkLst>
          <pc:docMk/>
          <pc:sldMk cId="0" sldId="305"/>
        </pc:sldMkLst>
      </pc:sldChg>
    </pc:docChg>
  </pc:docChgLst>
  <pc:docChgLst>
    <pc:chgData name="ROURA, SILVIA (CAPSBE)" userId="d816122b-9852-442f-b4b4-fbe8092c95fd" providerId="ADAL" clId="{150B81AE-0777-44D1-B6F8-D8082E7D7F4C}"/>
    <pc:docChg chg="undo custSel modSld">
      <pc:chgData name="ROURA, SILVIA (CAPSBE)" userId="d816122b-9852-442f-b4b4-fbe8092c95fd" providerId="ADAL" clId="{150B81AE-0777-44D1-B6F8-D8082E7D7F4C}" dt="2024-03-06T10:00:29.402" v="5744" actId="20577"/>
      <pc:docMkLst>
        <pc:docMk/>
      </pc:docMkLst>
      <pc:sldChg chg="modSp mod modNotesTx">
        <pc:chgData name="ROURA, SILVIA (CAPSBE)" userId="d816122b-9852-442f-b4b4-fbe8092c95fd" providerId="ADAL" clId="{150B81AE-0777-44D1-B6F8-D8082E7D7F4C}" dt="2024-03-06T09:37:25.601" v="3800" actId="20577"/>
        <pc:sldMkLst>
          <pc:docMk/>
          <pc:sldMk cId="0" sldId="295"/>
        </pc:sldMkLst>
      </pc:sldChg>
      <pc:sldChg chg="modNotesTx">
        <pc:chgData name="ROURA, SILVIA (CAPSBE)" userId="d816122b-9852-442f-b4b4-fbe8092c95fd" providerId="ADAL" clId="{150B81AE-0777-44D1-B6F8-D8082E7D7F4C}" dt="2024-03-06T09:47:51.997" v="5099" actId="20577"/>
        <pc:sldMkLst>
          <pc:docMk/>
          <pc:sldMk cId="0" sldId="302"/>
        </pc:sldMkLst>
      </pc:sldChg>
      <pc:sldChg chg="modSp mod modNotesTx">
        <pc:chgData name="ROURA, SILVIA (CAPSBE)" userId="d816122b-9852-442f-b4b4-fbe8092c95fd" providerId="ADAL" clId="{150B81AE-0777-44D1-B6F8-D8082E7D7F4C}" dt="2024-03-06T09:55:55.419" v="5627" actId="20577"/>
        <pc:sldMkLst>
          <pc:docMk/>
          <pc:sldMk cId="0" sldId="303"/>
        </pc:sldMkLst>
      </pc:sldChg>
      <pc:sldChg chg="modNotesTx">
        <pc:chgData name="ROURA, SILVIA (CAPSBE)" userId="d816122b-9852-442f-b4b4-fbe8092c95fd" providerId="ADAL" clId="{150B81AE-0777-44D1-B6F8-D8082E7D7F4C}" dt="2024-03-06T09:56:01.397" v="5632" actId="20577"/>
        <pc:sldMkLst>
          <pc:docMk/>
          <pc:sldMk cId="0" sldId="304"/>
        </pc:sldMkLst>
      </pc:sldChg>
      <pc:sldChg chg="modNotesTx">
        <pc:chgData name="ROURA, SILVIA (CAPSBE)" userId="d816122b-9852-442f-b4b4-fbe8092c95fd" providerId="ADAL" clId="{150B81AE-0777-44D1-B6F8-D8082E7D7F4C}" dt="2024-03-06T09:08:12.678" v="608" actId="20577"/>
        <pc:sldMkLst>
          <pc:docMk/>
          <pc:sldMk cId="3757465103" sldId="308"/>
        </pc:sldMkLst>
      </pc:sldChg>
      <pc:sldChg chg="modNotesTx">
        <pc:chgData name="ROURA, SILVIA (CAPSBE)" userId="d816122b-9852-442f-b4b4-fbe8092c95fd" providerId="ADAL" clId="{150B81AE-0777-44D1-B6F8-D8082E7D7F4C}" dt="2024-03-06T09:05:48.115" v="256" actId="20577"/>
        <pc:sldMkLst>
          <pc:docMk/>
          <pc:sldMk cId="184866223" sldId="309"/>
        </pc:sldMkLst>
      </pc:sldChg>
      <pc:sldChg chg="modSp mod modNotesTx">
        <pc:chgData name="ROURA, SILVIA (CAPSBE)" userId="d816122b-9852-442f-b4b4-fbe8092c95fd" providerId="ADAL" clId="{150B81AE-0777-44D1-B6F8-D8082E7D7F4C}" dt="2024-03-06T09:18:00.838" v="1719" actId="20577"/>
        <pc:sldMkLst>
          <pc:docMk/>
          <pc:sldMk cId="936232345" sldId="311"/>
        </pc:sldMkLst>
      </pc:sldChg>
      <pc:sldChg chg="modSp mod modNotesTx">
        <pc:chgData name="ROURA, SILVIA (CAPSBE)" userId="d816122b-9852-442f-b4b4-fbe8092c95fd" providerId="ADAL" clId="{150B81AE-0777-44D1-B6F8-D8082E7D7F4C}" dt="2024-03-06T10:00:29.402" v="5744" actId="20577"/>
        <pc:sldMkLst>
          <pc:docMk/>
          <pc:sldMk cId="1471503372" sldId="312"/>
        </pc:sldMkLst>
      </pc:sldChg>
      <pc:sldChg chg="modSp">
        <pc:chgData name="ROURA, SILVIA (CAPSBE)" userId="d816122b-9852-442f-b4b4-fbe8092c95fd" providerId="ADAL" clId="{150B81AE-0777-44D1-B6F8-D8082E7D7F4C}" dt="2024-01-30T12:16:14.972" v="2"/>
        <pc:sldMkLst>
          <pc:docMk/>
          <pc:sldMk cId="533525313" sldId="313"/>
        </pc:sldMkLst>
      </pc:sldChg>
    </pc:docChg>
  </pc:docChgLst>
  <pc:docChgLst>
    <pc:chgData name="ROURA, SILVIA (CAPSBE)" userId="S::sroura@clinic.cat::d816122b-9852-442f-b4b4-fbe8092c95fd" providerId="AD" clId="Web-{59C6B78E-686B-B195-EF65-1F8985B1EDA1}"/>
    <pc:docChg chg="modSld">
      <pc:chgData name="ROURA, SILVIA (CAPSBE)" userId="S::sroura@clinic.cat::d816122b-9852-442f-b4b4-fbe8092c95fd" providerId="AD" clId="Web-{59C6B78E-686B-B195-EF65-1F8985B1EDA1}" dt="2024-02-20T16:04:43.584" v="148"/>
      <pc:docMkLst>
        <pc:docMk/>
      </pc:docMkLst>
      <pc:sldChg chg="modSp">
        <pc:chgData name="ROURA, SILVIA (CAPSBE)" userId="S::sroura@clinic.cat::d816122b-9852-442f-b4b4-fbe8092c95fd" providerId="AD" clId="Web-{59C6B78E-686B-B195-EF65-1F8985B1EDA1}" dt="2024-02-20T16:04:43.584" v="148"/>
        <pc:sldMkLst>
          <pc:docMk/>
          <pc:sldMk cId="2740863128" sldId="31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6F6C7359-9C05-44B1-A99D-DE68622A6902}">
      <dgm:prSet phldrT="[Texto]" custT="1"/>
      <dgm:spPr/>
      <dgm:t>
        <a:bodyPr/>
        <a:lstStyle/>
        <a:p>
          <a:r>
            <a:rPr lang="ca-ES" sz="2000" b="0" i="0" u="none" noProof="0"/>
            <a:t>Atenció comunitària i participació de la ciutadania</a:t>
          </a:r>
          <a:r>
            <a:rPr lang="ca-ES" sz="2000" b="0" i="0" noProof="0"/>
            <a:t>​</a:t>
          </a:r>
          <a:endParaRPr lang="ca-ES" sz="2000" noProof="0"/>
        </a:p>
      </dgm:t>
    </dgm:pt>
    <dgm:pt modelId="{4A5F5928-9FFC-44B1-A75C-D8D0308DB861}" type="parTrans" cxnId="{369A6D32-9EEB-4498-B6FA-3B14A9B8C51F}">
      <dgm:prSet/>
      <dgm:spPr/>
      <dgm:t>
        <a:bodyPr/>
        <a:lstStyle/>
        <a:p>
          <a:endParaRPr lang="ca-ES"/>
        </a:p>
      </dgm:t>
    </dgm:pt>
    <dgm:pt modelId="{54BD03DC-E92E-4727-905A-8F95AA6470B3}" type="sibTrans" cxnId="{369A6D32-9EEB-4498-B6FA-3B14A9B8C51F}">
      <dgm:prSet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/>
      <dgm:t>
        <a:bodyPr/>
        <a:lstStyle/>
        <a:p>
          <a:r>
            <a:rPr lang="ca-ES" sz="2000" b="0" i="0" u="none" noProof="0"/>
            <a:t>Gestió clínica, desmedicalització i prevenció quaternària</a:t>
          </a:r>
          <a:r>
            <a:rPr lang="ca-ES" sz="2000" b="0" i="0" noProof="0"/>
            <a:t>​</a:t>
          </a:r>
          <a:endParaRPr lang="ca-ES" sz="2000" noProof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FE16F55C-0AE2-4EA3-9428-0E3E5456E99F}">
      <dgm:prSet phldrT="[Texto]" custT="1"/>
      <dgm:spPr/>
      <dgm:t>
        <a:bodyPr/>
        <a:lstStyle/>
        <a:p>
          <a:r>
            <a:rPr lang="it-IT" sz="2000" b="0" i="0" u="none"/>
            <a:t>Professionalisme, cura dels professionals i prestigi</a:t>
          </a:r>
          <a:r>
            <a:rPr lang="it-IT" sz="2000" b="0" i="0"/>
            <a:t>​</a:t>
          </a:r>
          <a:endParaRPr lang="ca-ES" sz="2000"/>
        </a:p>
      </dgm:t>
    </dgm:pt>
    <dgm:pt modelId="{E3221C6C-CD92-43FF-BEC0-A5167EDA1869}" type="parTrans" cxnId="{AEC87B55-75E1-4EBA-AA18-2DD149761E30}">
      <dgm:prSet/>
      <dgm:spPr/>
      <dgm:t>
        <a:bodyPr/>
        <a:lstStyle/>
        <a:p>
          <a:endParaRPr lang="ca-ES"/>
        </a:p>
      </dgm:t>
    </dgm:pt>
    <dgm:pt modelId="{E6AB04F6-ECB2-407C-ACAE-C4F2AE11B392}" type="sibTrans" cxnId="{AEC87B55-75E1-4EBA-AA18-2DD149761E30}">
      <dgm:prSet/>
      <dgm:spPr/>
      <dgm:t>
        <a:bodyPr/>
        <a:lstStyle/>
        <a:p>
          <a:endParaRPr lang="ca-ES"/>
        </a:p>
      </dgm:t>
    </dgm:pt>
    <dgm:pt modelId="{A3CF28DD-C304-4B1C-A776-CB24908AAB5F}">
      <dgm:prSet custT="1"/>
      <dgm:spPr/>
      <dgm:t>
        <a:bodyPr/>
        <a:lstStyle/>
        <a:p>
          <a:r>
            <a:rPr lang="ca-ES" sz="2000" b="0" i="0" u="none"/>
            <a:t>Nous rols, competències i cartera de serveis</a:t>
          </a:r>
          <a:r>
            <a:rPr lang="ca-ES" sz="2000" b="0" i="0"/>
            <a:t>​</a:t>
          </a:r>
          <a:endParaRPr lang="ca-ES" sz="2000"/>
        </a:p>
      </dgm:t>
    </dgm:pt>
    <dgm:pt modelId="{D5680D22-30DE-40D5-859A-10892490D1BC}" type="parTrans" cxnId="{8D46AD46-DDB8-4809-B154-315B6FD007A9}">
      <dgm:prSet/>
      <dgm:spPr/>
      <dgm:t>
        <a:bodyPr/>
        <a:lstStyle/>
        <a:p>
          <a:endParaRPr lang="ca-ES"/>
        </a:p>
      </dgm:t>
    </dgm:pt>
    <dgm:pt modelId="{4876A43A-839E-43A5-BC23-DB445CFB5722}" type="sibTrans" cxnId="{8D46AD46-DDB8-4809-B154-315B6FD007A9}">
      <dgm:prSet/>
      <dgm:spPr/>
      <dgm:t>
        <a:bodyPr/>
        <a:lstStyle/>
        <a:p>
          <a:endParaRPr lang="ca-ES"/>
        </a:p>
      </dgm:t>
    </dgm:pt>
    <dgm:pt modelId="{C14D236B-40BC-402F-A3FB-C406FC06F29A}">
      <dgm:prSet custT="1"/>
      <dgm:spPr/>
      <dgm:t>
        <a:bodyPr/>
        <a:lstStyle/>
        <a:p>
          <a:r>
            <a:rPr lang="ca-ES" sz="2000" b="0" i="0" u="none"/>
            <a:t>Millora d’equipaments i espais</a:t>
          </a:r>
          <a:r>
            <a:rPr lang="ca-ES" sz="2000" b="0" i="0"/>
            <a:t>​</a:t>
          </a:r>
          <a:endParaRPr lang="ca-ES" sz="2000"/>
        </a:p>
      </dgm:t>
    </dgm:pt>
    <dgm:pt modelId="{EA6E18BE-9272-4CE1-9378-CA442EC6AB88}" type="parTrans" cxnId="{58587B8B-AACE-481E-BDC4-FDDF29ABD3FD}">
      <dgm:prSet/>
      <dgm:spPr/>
      <dgm:t>
        <a:bodyPr/>
        <a:lstStyle/>
        <a:p>
          <a:endParaRPr lang="ca-ES"/>
        </a:p>
      </dgm:t>
    </dgm:pt>
    <dgm:pt modelId="{6FF5AD0F-1707-48D3-9FC8-AFDACA252661}" type="sibTrans" cxnId="{58587B8B-AACE-481E-BDC4-FDDF29ABD3F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5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5"/>
      <dgm:spPr/>
    </dgm:pt>
    <dgm:pt modelId="{8ECAFF22-7C42-4E22-BF2B-FDE646AC9BF0}" type="pres">
      <dgm:prSet presAssocID="{A4898691-FD54-4A3B-9564-4DFD331F4A81}" presName="dstNode" presStyleLbl="node1" presStyleIdx="0" presStyleCnt="5"/>
      <dgm:spPr/>
    </dgm:pt>
    <dgm:pt modelId="{875F1CF2-36FC-4065-8B39-3B15A2466984}" type="pres">
      <dgm:prSet presAssocID="{6F6C7359-9C05-44B1-A99D-DE68622A6902}" presName="text_1" presStyleLbl="node1" presStyleIdx="0" presStyleCnt="5">
        <dgm:presLayoutVars>
          <dgm:bulletEnabled val="1"/>
        </dgm:presLayoutVars>
      </dgm:prSet>
      <dgm:spPr/>
    </dgm:pt>
    <dgm:pt modelId="{2CB416A7-0835-4F90-9925-F1A41AD1E52D}" type="pres">
      <dgm:prSet presAssocID="{6F6C7359-9C05-44B1-A99D-DE68622A6902}" presName="accent_1" presStyleCnt="0"/>
      <dgm:spPr/>
    </dgm:pt>
    <dgm:pt modelId="{8F1DD8D7-D52A-477B-BB45-8A6F1EB6E8D0}" type="pres">
      <dgm:prSet presAssocID="{6F6C7359-9C05-44B1-A99D-DE68622A6902}" presName="accentRepeatNode" presStyleLbl="solidFgAcc1" presStyleIdx="0" presStyleCnt="5"/>
      <dgm:spPr/>
    </dgm:pt>
    <dgm:pt modelId="{3ACE0E7B-2DF8-4EF7-A051-C6FB59C9A356}" type="pres">
      <dgm:prSet presAssocID="{07FCD847-D69B-4F19-9EFF-DF0D873A8218}" presName="text_2" presStyleLbl="node1" presStyleIdx="1" presStyleCnt="5">
        <dgm:presLayoutVars>
          <dgm:bulletEnabled val="1"/>
        </dgm:presLayoutVars>
      </dgm:prSet>
      <dgm:spPr/>
    </dgm:pt>
    <dgm:pt modelId="{F310F9EE-5293-41F4-9556-3E5E15C99FA6}" type="pres">
      <dgm:prSet presAssocID="{07FCD847-D69B-4F19-9EFF-DF0D873A8218}" presName="accent_2" presStyleCnt="0"/>
      <dgm:spPr/>
    </dgm:pt>
    <dgm:pt modelId="{68762C55-E9EB-44DB-AB22-28EDC1243C2B}" type="pres">
      <dgm:prSet presAssocID="{07FCD847-D69B-4F19-9EFF-DF0D873A8218}" presName="accentRepeatNode" presStyleLbl="solidFgAcc1" presStyleIdx="1" presStyleCnt="5"/>
      <dgm:spPr/>
    </dgm:pt>
    <dgm:pt modelId="{7DC1BB78-FCE4-4ACF-9B39-191251CAEA17}" type="pres">
      <dgm:prSet presAssocID="{A3CF28DD-C304-4B1C-A776-CB24908AAB5F}" presName="text_3" presStyleLbl="node1" presStyleIdx="2" presStyleCnt="5">
        <dgm:presLayoutVars>
          <dgm:bulletEnabled val="1"/>
        </dgm:presLayoutVars>
      </dgm:prSet>
      <dgm:spPr/>
    </dgm:pt>
    <dgm:pt modelId="{830E9D79-3706-4A39-BC9B-D0CE7240FF60}" type="pres">
      <dgm:prSet presAssocID="{A3CF28DD-C304-4B1C-A776-CB24908AAB5F}" presName="accent_3" presStyleCnt="0"/>
      <dgm:spPr/>
    </dgm:pt>
    <dgm:pt modelId="{13954115-23F1-4CA8-BFE4-261FBAD95D3F}" type="pres">
      <dgm:prSet presAssocID="{A3CF28DD-C304-4B1C-A776-CB24908AAB5F}" presName="accentRepeatNode" presStyleLbl="solidFgAcc1" presStyleIdx="2" presStyleCnt="5"/>
      <dgm:spPr/>
    </dgm:pt>
    <dgm:pt modelId="{350F4127-711B-4927-B50E-BD55FFD49DC7}" type="pres">
      <dgm:prSet presAssocID="{FE16F55C-0AE2-4EA3-9428-0E3E5456E99F}" presName="text_4" presStyleLbl="node1" presStyleIdx="3" presStyleCnt="5">
        <dgm:presLayoutVars>
          <dgm:bulletEnabled val="1"/>
        </dgm:presLayoutVars>
      </dgm:prSet>
      <dgm:spPr/>
    </dgm:pt>
    <dgm:pt modelId="{1C22FBA3-6B39-412F-8645-07956DC5A3D2}" type="pres">
      <dgm:prSet presAssocID="{FE16F55C-0AE2-4EA3-9428-0E3E5456E99F}" presName="accent_4" presStyleCnt="0"/>
      <dgm:spPr/>
    </dgm:pt>
    <dgm:pt modelId="{B9B868DF-6863-45AE-A85F-E59A9D2AF1B7}" type="pres">
      <dgm:prSet presAssocID="{FE16F55C-0AE2-4EA3-9428-0E3E5456E99F}" presName="accentRepeatNode" presStyleLbl="solidFgAcc1" presStyleIdx="3" presStyleCnt="5"/>
      <dgm:spPr/>
    </dgm:pt>
    <dgm:pt modelId="{D03BDBA2-CF66-4B3C-BFE5-B99B4644ADBB}" type="pres">
      <dgm:prSet presAssocID="{C14D236B-40BC-402F-A3FB-C406FC06F29A}" presName="text_5" presStyleLbl="node1" presStyleIdx="4" presStyleCnt="5">
        <dgm:presLayoutVars>
          <dgm:bulletEnabled val="1"/>
        </dgm:presLayoutVars>
      </dgm:prSet>
      <dgm:spPr/>
    </dgm:pt>
    <dgm:pt modelId="{5337443E-E657-4A02-9A9B-DB682BEB1FA6}" type="pres">
      <dgm:prSet presAssocID="{C14D236B-40BC-402F-A3FB-C406FC06F29A}" presName="accent_5" presStyleCnt="0"/>
      <dgm:spPr/>
    </dgm:pt>
    <dgm:pt modelId="{F0A78C39-50F5-4E77-856B-A4AAED5698F7}" type="pres">
      <dgm:prSet presAssocID="{C14D236B-40BC-402F-A3FB-C406FC06F29A}" presName="accentRepeatNode" presStyleLbl="solidFgAcc1" presStyleIdx="4" presStyleCnt="5"/>
      <dgm:spPr/>
    </dgm:pt>
  </dgm:ptLst>
  <dgm:cxnLst>
    <dgm:cxn modelId="{E57C8903-6400-458B-B55C-0D52AC67E0CC}" type="presOf" srcId="{07FCD847-D69B-4F19-9EFF-DF0D873A8218}" destId="{3ACE0E7B-2DF8-4EF7-A051-C6FB59C9A356}" srcOrd="0" destOrd="0" presId="urn:microsoft.com/office/officeart/2008/layout/VerticalCurvedList"/>
    <dgm:cxn modelId="{369A6D32-9EEB-4498-B6FA-3B14A9B8C51F}" srcId="{A4898691-FD54-4A3B-9564-4DFD331F4A81}" destId="{6F6C7359-9C05-44B1-A99D-DE68622A6902}" srcOrd="0" destOrd="0" parTransId="{4A5F5928-9FFC-44B1-A75C-D8D0308DB861}" sibTransId="{54BD03DC-E92E-4727-905A-8F95AA6470B3}"/>
    <dgm:cxn modelId="{60857966-7F85-4AFB-8D98-D8871DFFFF3D}" srcId="{A4898691-FD54-4A3B-9564-4DFD331F4A81}" destId="{07FCD847-D69B-4F19-9EFF-DF0D873A8218}" srcOrd="1" destOrd="0" parTransId="{C22B3AB3-5457-41B2-83D5-BA4791A76888}" sibTransId="{C8C062C0-D37A-42BE-B4DE-1A727E180A4B}"/>
    <dgm:cxn modelId="{8D46AD46-DDB8-4809-B154-315B6FD007A9}" srcId="{A4898691-FD54-4A3B-9564-4DFD331F4A81}" destId="{A3CF28DD-C304-4B1C-A776-CB24908AAB5F}" srcOrd="2" destOrd="0" parTransId="{D5680D22-30DE-40D5-859A-10892490D1BC}" sibTransId="{4876A43A-839E-43A5-BC23-DB445CFB5722}"/>
    <dgm:cxn modelId="{14038650-3A20-45D9-999C-FB1694E8E0F9}" type="presOf" srcId="{C14D236B-40BC-402F-A3FB-C406FC06F29A}" destId="{D03BDBA2-CF66-4B3C-BFE5-B99B4644ADBB}" srcOrd="0" destOrd="0" presId="urn:microsoft.com/office/officeart/2008/layout/VerticalCurvedList"/>
    <dgm:cxn modelId="{FEAB1272-C09E-4BCA-9CF6-2A242013A68D}" type="presOf" srcId="{54BD03DC-E92E-4727-905A-8F95AA6470B3}" destId="{CB506060-74BA-40E1-AFBB-B82A45DFEFBA}" srcOrd="0" destOrd="0" presId="urn:microsoft.com/office/officeart/2008/layout/VerticalCurvedList"/>
    <dgm:cxn modelId="{6E412555-E505-4B64-8201-1EBA09354EE6}" type="presOf" srcId="{FE16F55C-0AE2-4EA3-9428-0E3E5456E99F}" destId="{350F4127-711B-4927-B50E-BD55FFD49DC7}" srcOrd="0" destOrd="0" presId="urn:microsoft.com/office/officeart/2008/layout/VerticalCurvedList"/>
    <dgm:cxn modelId="{AEC87B55-75E1-4EBA-AA18-2DD149761E30}" srcId="{A4898691-FD54-4A3B-9564-4DFD331F4A81}" destId="{FE16F55C-0AE2-4EA3-9428-0E3E5456E99F}" srcOrd="3" destOrd="0" parTransId="{E3221C6C-CD92-43FF-BEC0-A5167EDA1869}" sibTransId="{E6AB04F6-ECB2-407C-ACAE-C4F2AE11B392}"/>
    <dgm:cxn modelId="{58587B8B-AACE-481E-BDC4-FDDF29ABD3FD}" srcId="{A4898691-FD54-4A3B-9564-4DFD331F4A81}" destId="{C14D236B-40BC-402F-A3FB-C406FC06F29A}" srcOrd="4" destOrd="0" parTransId="{EA6E18BE-9272-4CE1-9378-CA442EC6AB88}" sibTransId="{6FF5AD0F-1707-48D3-9FC8-AFDACA252661}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EE645BC-16E4-4BDA-A355-866ED1A8388B}" type="presOf" srcId="{6F6C7359-9C05-44B1-A99D-DE68622A6902}" destId="{875F1CF2-36FC-4065-8B39-3B15A2466984}" srcOrd="0" destOrd="0" presId="urn:microsoft.com/office/officeart/2008/layout/VerticalCurvedList"/>
    <dgm:cxn modelId="{7539ECEE-0AF7-4C3E-AD6F-F28E49CDBF8D}" type="presOf" srcId="{A3CF28DD-C304-4B1C-A776-CB24908AAB5F}" destId="{7DC1BB78-FCE4-4ACF-9B39-191251CAEA17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6D5ECA26-0EFA-484C-AF7E-ABB338C5D38C}" type="presParOf" srcId="{2C33C325-E748-487C-901A-15A4BA6BB1C9}" destId="{875F1CF2-36FC-4065-8B39-3B15A2466984}" srcOrd="1" destOrd="0" presId="urn:microsoft.com/office/officeart/2008/layout/VerticalCurvedList"/>
    <dgm:cxn modelId="{650205AA-CD13-4843-8442-02449C576611}" type="presParOf" srcId="{2C33C325-E748-487C-901A-15A4BA6BB1C9}" destId="{2CB416A7-0835-4F90-9925-F1A41AD1E52D}" srcOrd="2" destOrd="0" presId="urn:microsoft.com/office/officeart/2008/layout/VerticalCurvedList"/>
    <dgm:cxn modelId="{4BE8E63D-CD97-4571-AC63-50293BF0A4DC}" type="presParOf" srcId="{2CB416A7-0835-4F90-9925-F1A41AD1E52D}" destId="{8F1DD8D7-D52A-477B-BB45-8A6F1EB6E8D0}" srcOrd="0" destOrd="0" presId="urn:microsoft.com/office/officeart/2008/layout/VerticalCurvedList"/>
    <dgm:cxn modelId="{E09D3F87-4E6D-43F7-B63D-07EAB3ECC3F7}" type="presParOf" srcId="{2C33C325-E748-487C-901A-15A4BA6BB1C9}" destId="{3ACE0E7B-2DF8-4EF7-A051-C6FB59C9A356}" srcOrd="3" destOrd="0" presId="urn:microsoft.com/office/officeart/2008/layout/VerticalCurvedList"/>
    <dgm:cxn modelId="{C33647DA-3E25-4CDE-913E-E7E4E6A0A77E}" type="presParOf" srcId="{2C33C325-E748-487C-901A-15A4BA6BB1C9}" destId="{F310F9EE-5293-41F4-9556-3E5E15C99FA6}" srcOrd="4" destOrd="0" presId="urn:microsoft.com/office/officeart/2008/layout/VerticalCurvedList"/>
    <dgm:cxn modelId="{72989653-BA87-4B12-9CE9-51CA137936EF}" type="presParOf" srcId="{F310F9EE-5293-41F4-9556-3E5E15C99FA6}" destId="{68762C55-E9EB-44DB-AB22-28EDC1243C2B}" srcOrd="0" destOrd="0" presId="urn:microsoft.com/office/officeart/2008/layout/VerticalCurvedList"/>
    <dgm:cxn modelId="{B3E7732E-0D4F-46CA-BE9C-187AE5C41B44}" type="presParOf" srcId="{2C33C325-E748-487C-901A-15A4BA6BB1C9}" destId="{7DC1BB78-FCE4-4ACF-9B39-191251CAEA17}" srcOrd="5" destOrd="0" presId="urn:microsoft.com/office/officeart/2008/layout/VerticalCurvedList"/>
    <dgm:cxn modelId="{D049B959-4CBC-4BA3-86A0-29D980BDD047}" type="presParOf" srcId="{2C33C325-E748-487C-901A-15A4BA6BB1C9}" destId="{830E9D79-3706-4A39-BC9B-D0CE7240FF60}" srcOrd="6" destOrd="0" presId="urn:microsoft.com/office/officeart/2008/layout/VerticalCurvedList"/>
    <dgm:cxn modelId="{9371022F-A157-4429-925F-1ED19ACDA51B}" type="presParOf" srcId="{830E9D79-3706-4A39-BC9B-D0CE7240FF60}" destId="{13954115-23F1-4CA8-BFE4-261FBAD95D3F}" srcOrd="0" destOrd="0" presId="urn:microsoft.com/office/officeart/2008/layout/VerticalCurvedList"/>
    <dgm:cxn modelId="{C2120722-ADBC-4D58-89B6-D27A0781FBD0}" type="presParOf" srcId="{2C33C325-E748-487C-901A-15A4BA6BB1C9}" destId="{350F4127-711B-4927-B50E-BD55FFD49DC7}" srcOrd="7" destOrd="0" presId="urn:microsoft.com/office/officeart/2008/layout/VerticalCurvedList"/>
    <dgm:cxn modelId="{31C194F8-A95C-4B1A-8E9A-2A99D0E7247D}" type="presParOf" srcId="{2C33C325-E748-487C-901A-15A4BA6BB1C9}" destId="{1C22FBA3-6B39-412F-8645-07956DC5A3D2}" srcOrd="8" destOrd="0" presId="urn:microsoft.com/office/officeart/2008/layout/VerticalCurvedList"/>
    <dgm:cxn modelId="{0512F999-FB6C-4F56-8861-1648BA75B253}" type="presParOf" srcId="{1C22FBA3-6B39-412F-8645-07956DC5A3D2}" destId="{B9B868DF-6863-45AE-A85F-E59A9D2AF1B7}" srcOrd="0" destOrd="0" presId="urn:microsoft.com/office/officeart/2008/layout/VerticalCurvedList"/>
    <dgm:cxn modelId="{6DED31C5-B731-4918-9F56-D25C612476AD}" type="presParOf" srcId="{2C33C325-E748-487C-901A-15A4BA6BB1C9}" destId="{D03BDBA2-CF66-4B3C-BFE5-B99B4644ADBB}" srcOrd="9" destOrd="0" presId="urn:microsoft.com/office/officeart/2008/layout/VerticalCurvedList"/>
    <dgm:cxn modelId="{FDE9896D-CF0B-46F6-8D02-DFE617DEED65}" type="presParOf" srcId="{2C33C325-E748-487C-901A-15A4BA6BB1C9}" destId="{5337443E-E657-4A02-9A9B-DB682BEB1FA6}" srcOrd="10" destOrd="0" presId="urn:microsoft.com/office/officeart/2008/layout/VerticalCurvedList"/>
    <dgm:cxn modelId="{E2F25C89-6058-45CE-96F7-3E9477F745F7}" type="presParOf" srcId="{5337443E-E657-4A02-9A9B-DB682BEB1FA6}" destId="{F0A78C39-50F5-4E77-856B-A4AAED5698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5A5EB1"/>
        </a:solidFill>
      </dgm:spPr>
      <dgm:t>
        <a:bodyPr/>
        <a:lstStyle/>
        <a:p>
          <a:r>
            <a:rPr lang="it-IT" sz="2000" b="0" i="0" u="none"/>
            <a:t>Qualitat i seguretat del pacient</a:t>
          </a:r>
          <a:endParaRPr lang="ca-ES" sz="2000" noProof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 custLinFactNeighborX="-643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685DAB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5572B8"/>
        </a:solidFill>
      </dgm:spPr>
      <dgm:t>
        <a:bodyPr/>
        <a:lstStyle/>
        <a:p>
          <a:pPr rtl="0"/>
          <a:r>
            <a:rPr lang="ca-ES" sz="2000" noProof="0"/>
            <a:t>Recerca</a:t>
          </a:r>
          <a:r>
            <a:rPr lang="ca-ES" sz="2000" noProof="0">
              <a:latin typeface="Calibri"/>
            </a:rPr>
            <a:t> i Innovació</a:t>
          </a:r>
          <a:endParaRPr lang="ca-ES" sz="2000" noProof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5767B4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508CBF"/>
        </a:solidFill>
      </dgm:spPr>
      <dgm:t>
        <a:bodyPr/>
        <a:lstStyle/>
        <a:p>
          <a:r>
            <a:rPr lang="it-IT" sz="2000" b="0" i="0" u="none"/>
            <a:t>Formació</a:t>
          </a:r>
          <a:endParaRPr lang="ca-ES" sz="2000" noProof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 custLinFactNeighborX="-643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5185BD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4BACC6"/>
        </a:solidFill>
      </dgm:spPr>
      <dgm:t>
        <a:bodyPr/>
        <a:lstStyle/>
        <a:p>
          <a:r>
            <a:rPr lang="ca-ES" sz="2000" noProof="0"/>
            <a:t>Docència</a:t>
          </a:r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4BACC6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a-ES"/>
        </a:p>
      </dgm:t>
    </dgm:pt>
    <dgm:pt modelId="{6F6C7359-9C05-44B1-A99D-DE68622A6902}">
      <dgm:prSet phldrT="[Texto]" custT="1"/>
      <dgm:spPr>
        <a:solidFill>
          <a:srgbClr val="8568A2"/>
        </a:solidFill>
      </dgm:spPr>
      <dgm:t>
        <a:bodyPr/>
        <a:lstStyle/>
        <a:p>
          <a:r>
            <a:rPr lang="ca-ES" sz="2000" b="0" i="0"/>
            <a:t>Sostenibilitat i Organització</a:t>
          </a:r>
          <a:r>
            <a:rPr lang="ca-ES" sz="2000" b="0" i="0" noProof="0"/>
            <a:t>​</a:t>
          </a:r>
          <a:endParaRPr lang="ca-ES" sz="2000" noProof="0"/>
        </a:p>
      </dgm:t>
    </dgm:pt>
    <dgm:pt modelId="{4A5F5928-9FFC-44B1-A75C-D8D0308DB861}" type="parTrans" cxnId="{369A6D32-9EEB-4498-B6FA-3B14A9B8C51F}">
      <dgm:prSet/>
      <dgm:spPr/>
      <dgm:t>
        <a:bodyPr/>
        <a:lstStyle/>
        <a:p>
          <a:endParaRPr lang="ca-ES"/>
        </a:p>
      </dgm:t>
    </dgm:pt>
    <dgm:pt modelId="{54BD03DC-E92E-4727-905A-8F95AA6470B3}" type="sibTrans" cxnId="{369A6D32-9EEB-4498-B6FA-3B14A9B8C51F}">
      <dgm:prSet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/>
      <dgm:t>
        <a:bodyPr/>
        <a:lstStyle/>
        <a:p>
          <a:r>
            <a:rPr lang="ca-ES" sz="2000" b="0" i="0">
              <a:latin typeface="Calibri"/>
            </a:rPr>
            <a:t>RSC</a:t>
          </a:r>
          <a:endParaRPr lang="ca-ES" sz="2000" noProof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FE16F55C-0AE2-4EA3-9428-0E3E5456E99F}">
      <dgm:prSet phldrT="[Texto]" phldr="0" custT="1"/>
      <dgm:spPr/>
      <dgm:t>
        <a:bodyPr/>
        <a:lstStyle/>
        <a:p>
          <a:pPr rtl="0"/>
          <a:r>
            <a:rPr lang="it-IT" sz="2000">
              <a:latin typeface="Calibri"/>
            </a:rPr>
            <a:t> </a:t>
          </a:r>
          <a:r>
            <a:rPr lang="ca-ES" sz="2000" noProof="0">
              <a:latin typeface="Calibri"/>
            </a:rPr>
            <a:t>Recerca i Innovació</a:t>
          </a:r>
          <a:endParaRPr lang="ca-ES" sz="2000" noProof="0"/>
        </a:p>
      </dgm:t>
    </dgm:pt>
    <dgm:pt modelId="{E3221C6C-CD92-43FF-BEC0-A5167EDA1869}" type="parTrans" cxnId="{AEC87B55-75E1-4EBA-AA18-2DD149761E30}">
      <dgm:prSet/>
      <dgm:spPr/>
      <dgm:t>
        <a:bodyPr/>
        <a:lstStyle/>
        <a:p>
          <a:endParaRPr lang="ca-ES"/>
        </a:p>
      </dgm:t>
    </dgm:pt>
    <dgm:pt modelId="{E6AB04F6-ECB2-407C-ACAE-C4F2AE11B392}" type="sibTrans" cxnId="{AEC87B55-75E1-4EBA-AA18-2DD149761E30}">
      <dgm:prSet/>
      <dgm:spPr/>
      <dgm:t>
        <a:bodyPr/>
        <a:lstStyle/>
        <a:p>
          <a:endParaRPr lang="ca-ES"/>
        </a:p>
      </dgm:t>
    </dgm:pt>
    <dgm:pt modelId="{A3CF28DD-C304-4B1C-A776-CB24908AAB5F}">
      <dgm:prSet custT="1"/>
      <dgm:spPr/>
      <dgm:t>
        <a:bodyPr/>
        <a:lstStyle/>
        <a:p>
          <a:pPr rtl="0"/>
          <a:r>
            <a:rPr lang="ca-ES" sz="2000" b="0" i="0">
              <a:latin typeface="Calibri"/>
            </a:rPr>
            <a:t>Qualitat i Seguretat</a:t>
          </a:r>
          <a:r>
            <a:rPr lang="ca-ES" sz="2000">
              <a:latin typeface="Calibri"/>
            </a:rPr>
            <a:t> del Pacient</a:t>
          </a:r>
          <a:endParaRPr lang="ca-ES" sz="2000"/>
        </a:p>
      </dgm:t>
    </dgm:pt>
    <dgm:pt modelId="{D5680D22-30DE-40D5-859A-10892490D1BC}" type="parTrans" cxnId="{8D46AD46-DDB8-4809-B154-315B6FD007A9}">
      <dgm:prSet/>
      <dgm:spPr/>
      <dgm:t>
        <a:bodyPr/>
        <a:lstStyle/>
        <a:p>
          <a:endParaRPr lang="ca-ES"/>
        </a:p>
      </dgm:t>
    </dgm:pt>
    <dgm:pt modelId="{4876A43A-839E-43A5-BC23-DB445CFB5722}" type="sibTrans" cxnId="{8D46AD46-DDB8-4809-B154-315B6FD007A9}">
      <dgm:prSet/>
      <dgm:spPr/>
      <dgm:t>
        <a:bodyPr/>
        <a:lstStyle/>
        <a:p>
          <a:endParaRPr lang="ca-ES"/>
        </a:p>
      </dgm:t>
    </dgm:pt>
    <dgm:pt modelId="{C14D236B-40BC-402F-A3FB-C406FC06F29A}">
      <dgm:prSet custT="1"/>
      <dgm:spPr/>
      <dgm:t>
        <a:bodyPr/>
        <a:lstStyle/>
        <a:p>
          <a:r>
            <a:rPr lang="ca-ES" sz="2000" b="0" i="0" u="none">
              <a:latin typeface="Calibri"/>
            </a:rPr>
            <a:t>Formació</a:t>
          </a:r>
          <a:endParaRPr lang="ca-ES" sz="2000"/>
        </a:p>
      </dgm:t>
    </dgm:pt>
    <dgm:pt modelId="{EA6E18BE-9272-4CE1-9378-CA442EC6AB88}" type="parTrans" cxnId="{58587B8B-AACE-481E-BDC4-FDDF29ABD3FD}">
      <dgm:prSet/>
      <dgm:spPr/>
      <dgm:t>
        <a:bodyPr/>
        <a:lstStyle/>
        <a:p>
          <a:endParaRPr lang="ca-ES"/>
        </a:p>
      </dgm:t>
    </dgm:pt>
    <dgm:pt modelId="{6FF5AD0F-1707-48D3-9FC8-AFDACA252661}" type="sibTrans" cxnId="{58587B8B-AACE-481E-BDC4-FDDF29ABD3FD}">
      <dgm:prSet/>
      <dgm:spPr/>
      <dgm:t>
        <a:bodyPr/>
        <a:lstStyle/>
        <a:p>
          <a:endParaRPr lang="ca-ES"/>
        </a:p>
      </dgm:t>
    </dgm:pt>
    <dgm:pt modelId="{5C134FB4-00EF-426C-B890-190641EE2476}">
      <dgm:prSet custT="1"/>
      <dgm:spPr/>
      <dgm:t>
        <a:bodyPr/>
        <a:lstStyle/>
        <a:p>
          <a:r>
            <a:rPr lang="ca-ES" sz="2000">
              <a:latin typeface="Calibri"/>
            </a:rPr>
            <a:t>Docència</a:t>
          </a:r>
          <a:endParaRPr lang="ca-ES" sz="2000"/>
        </a:p>
      </dgm:t>
    </dgm:pt>
    <dgm:pt modelId="{4D55C874-4452-4E73-BAC1-F5FCF5C7A3F5}" type="parTrans" cxnId="{FC72BED2-284A-4C4E-8789-84FDAD233B9D}">
      <dgm:prSet/>
      <dgm:spPr/>
      <dgm:t>
        <a:bodyPr/>
        <a:lstStyle/>
        <a:p>
          <a:endParaRPr lang="es-ES"/>
        </a:p>
      </dgm:t>
    </dgm:pt>
    <dgm:pt modelId="{7DB5709E-1285-425A-92B4-9353AB8B9836}" type="sibTrans" cxnId="{FC72BED2-284A-4C4E-8789-84FDAD233B9D}">
      <dgm:prSet/>
      <dgm:spPr/>
      <dgm:t>
        <a:bodyPr/>
        <a:lstStyle/>
        <a:p>
          <a:endParaRPr lang="es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6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6"/>
      <dgm:spPr/>
    </dgm:pt>
    <dgm:pt modelId="{8ECAFF22-7C42-4E22-BF2B-FDE646AC9BF0}" type="pres">
      <dgm:prSet presAssocID="{A4898691-FD54-4A3B-9564-4DFD331F4A81}" presName="dstNode" presStyleLbl="node1" presStyleIdx="0" presStyleCnt="6"/>
      <dgm:spPr/>
    </dgm:pt>
    <dgm:pt modelId="{875F1CF2-36FC-4065-8B39-3B15A2466984}" type="pres">
      <dgm:prSet presAssocID="{6F6C7359-9C05-44B1-A99D-DE68622A6902}" presName="text_1" presStyleLbl="node1" presStyleIdx="0" presStyleCnt="6">
        <dgm:presLayoutVars>
          <dgm:bulletEnabled val="1"/>
        </dgm:presLayoutVars>
      </dgm:prSet>
      <dgm:spPr/>
    </dgm:pt>
    <dgm:pt modelId="{2CB416A7-0835-4F90-9925-F1A41AD1E52D}" type="pres">
      <dgm:prSet presAssocID="{6F6C7359-9C05-44B1-A99D-DE68622A6902}" presName="accent_1" presStyleCnt="0"/>
      <dgm:spPr/>
    </dgm:pt>
    <dgm:pt modelId="{8F1DD8D7-D52A-477B-BB45-8A6F1EB6E8D0}" type="pres">
      <dgm:prSet presAssocID="{6F6C7359-9C05-44B1-A99D-DE68622A6902}" presName="accentRepeatNode" presStyleLbl="solidFgAcc1" presStyleIdx="0" presStyleCnt="6"/>
      <dgm:spPr/>
    </dgm:pt>
    <dgm:pt modelId="{3ACE0E7B-2DF8-4EF7-A051-C6FB59C9A356}" type="pres">
      <dgm:prSet presAssocID="{07FCD847-D69B-4F19-9EFF-DF0D873A8218}" presName="text_2" presStyleLbl="node1" presStyleIdx="1" presStyleCnt="6">
        <dgm:presLayoutVars>
          <dgm:bulletEnabled val="1"/>
        </dgm:presLayoutVars>
      </dgm:prSet>
      <dgm:spPr/>
    </dgm:pt>
    <dgm:pt modelId="{F310F9EE-5293-41F4-9556-3E5E15C99FA6}" type="pres">
      <dgm:prSet presAssocID="{07FCD847-D69B-4F19-9EFF-DF0D873A8218}" presName="accent_2" presStyleCnt="0"/>
      <dgm:spPr/>
    </dgm:pt>
    <dgm:pt modelId="{68762C55-E9EB-44DB-AB22-28EDC1243C2B}" type="pres">
      <dgm:prSet presAssocID="{07FCD847-D69B-4F19-9EFF-DF0D873A8218}" presName="accentRepeatNode" presStyleLbl="solidFgAcc1" presStyleIdx="1" presStyleCnt="6"/>
      <dgm:spPr/>
    </dgm:pt>
    <dgm:pt modelId="{7DC1BB78-FCE4-4ACF-9B39-191251CAEA17}" type="pres">
      <dgm:prSet presAssocID="{A3CF28DD-C304-4B1C-A776-CB24908AAB5F}" presName="text_3" presStyleLbl="node1" presStyleIdx="2" presStyleCnt="6">
        <dgm:presLayoutVars>
          <dgm:bulletEnabled val="1"/>
        </dgm:presLayoutVars>
      </dgm:prSet>
      <dgm:spPr/>
    </dgm:pt>
    <dgm:pt modelId="{830E9D79-3706-4A39-BC9B-D0CE7240FF60}" type="pres">
      <dgm:prSet presAssocID="{A3CF28DD-C304-4B1C-A776-CB24908AAB5F}" presName="accent_3" presStyleCnt="0"/>
      <dgm:spPr/>
    </dgm:pt>
    <dgm:pt modelId="{13954115-23F1-4CA8-BFE4-261FBAD95D3F}" type="pres">
      <dgm:prSet presAssocID="{A3CF28DD-C304-4B1C-A776-CB24908AAB5F}" presName="accentRepeatNode" presStyleLbl="solidFgAcc1" presStyleIdx="2" presStyleCnt="6"/>
      <dgm:spPr/>
    </dgm:pt>
    <dgm:pt modelId="{350F4127-711B-4927-B50E-BD55FFD49DC7}" type="pres">
      <dgm:prSet presAssocID="{FE16F55C-0AE2-4EA3-9428-0E3E5456E99F}" presName="text_4" presStyleLbl="node1" presStyleIdx="3" presStyleCnt="6">
        <dgm:presLayoutVars>
          <dgm:bulletEnabled val="1"/>
        </dgm:presLayoutVars>
      </dgm:prSet>
      <dgm:spPr/>
    </dgm:pt>
    <dgm:pt modelId="{1C22FBA3-6B39-412F-8645-07956DC5A3D2}" type="pres">
      <dgm:prSet presAssocID="{FE16F55C-0AE2-4EA3-9428-0E3E5456E99F}" presName="accent_4" presStyleCnt="0"/>
      <dgm:spPr/>
    </dgm:pt>
    <dgm:pt modelId="{B9B868DF-6863-45AE-A85F-E59A9D2AF1B7}" type="pres">
      <dgm:prSet presAssocID="{FE16F55C-0AE2-4EA3-9428-0E3E5456E99F}" presName="accentRepeatNode" presStyleLbl="solidFgAcc1" presStyleIdx="3" presStyleCnt="6"/>
      <dgm:spPr/>
    </dgm:pt>
    <dgm:pt modelId="{D03BDBA2-CF66-4B3C-BFE5-B99B4644ADBB}" type="pres">
      <dgm:prSet presAssocID="{C14D236B-40BC-402F-A3FB-C406FC06F29A}" presName="text_5" presStyleLbl="node1" presStyleIdx="4" presStyleCnt="6">
        <dgm:presLayoutVars>
          <dgm:bulletEnabled val="1"/>
        </dgm:presLayoutVars>
      </dgm:prSet>
      <dgm:spPr/>
    </dgm:pt>
    <dgm:pt modelId="{5337443E-E657-4A02-9A9B-DB682BEB1FA6}" type="pres">
      <dgm:prSet presAssocID="{C14D236B-40BC-402F-A3FB-C406FC06F29A}" presName="accent_5" presStyleCnt="0"/>
      <dgm:spPr/>
    </dgm:pt>
    <dgm:pt modelId="{F0A78C39-50F5-4E77-856B-A4AAED5698F7}" type="pres">
      <dgm:prSet presAssocID="{C14D236B-40BC-402F-A3FB-C406FC06F29A}" presName="accentRepeatNode" presStyleLbl="solidFgAcc1" presStyleIdx="4" presStyleCnt="6"/>
      <dgm:spPr/>
    </dgm:pt>
    <dgm:pt modelId="{84408EB0-8DEA-45B9-B37D-03495CA63CB6}" type="pres">
      <dgm:prSet presAssocID="{5C134FB4-00EF-426C-B890-190641EE2476}" presName="text_6" presStyleLbl="node1" presStyleIdx="5" presStyleCnt="6">
        <dgm:presLayoutVars>
          <dgm:bulletEnabled val="1"/>
        </dgm:presLayoutVars>
      </dgm:prSet>
      <dgm:spPr/>
    </dgm:pt>
    <dgm:pt modelId="{96A568BC-8421-4160-84AA-99E6BDD8F916}" type="pres">
      <dgm:prSet presAssocID="{5C134FB4-00EF-426C-B890-190641EE2476}" presName="accent_6" presStyleCnt="0"/>
      <dgm:spPr/>
    </dgm:pt>
    <dgm:pt modelId="{F067A377-6BAA-4B5E-9D77-D2C47D6C1C14}" type="pres">
      <dgm:prSet presAssocID="{5C134FB4-00EF-426C-B890-190641EE2476}" presName="accentRepeatNode" presStyleLbl="solidFgAcc1" presStyleIdx="5" presStyleCnt="6"/>
      <dgm:spPr/>
    </dgm:pt>
  </dgm:ptLst>
  <dgm:cxnLst>
    <dgm:cxn modelId="{E57C8903-6400-458B-B55C-0D52AC67E0CC}" type="presOf" srcId="{07FCD847-D69B-4F19-9EFF-DF0D873A8218}" destId="{3ACE0E7B-2DF8-4EF7-A051-C6FB59C9A356}" srcOrd="0" destOrd="0" presId="urn:microsoft.com/office/officeart/2008/layout/VerticalCurvedList"/>
    <dgm:cxn modelId="{369A6D32-9EEB-4498-B6FA-3B14A9B8C51F}" srcId="{A4898691-FD54-4A3B-9564-4DFD331F4A81}" destId="{6F6C7359-9C05-44B1-A99D-DE68622A6902}" srcOrd="0" destOrd="0" parTransId="{4A5F5928-9FFC-44B1-A75C-D8D0308DB861}" sibTransId="{54BD03DC-E92E-4727-905A-8F95AA6470B3}"/>
    <dgm:cxn modelId="{60857966-7F85-4AFB-8D98-D8871DFFFF3D}" srcId="{A4898691-FD54-4A3B-9564-4DFD331F4A81}" destId="{07FCD847-D69B-4F19-9EFF-DF0D873A8218}" srcOrd="1" destOrd="0" parTransId="{C22B3AB3-5457-41B2-83D5-BA4791A76888}" sibTransId="{C8C062C0-D37A-42BE-B4DE-1A727E180A4B}"/>
    <dgm:cxn modelId="{8D46AD46-DDB8-4809-B154-315B6FD007A9}" srcId="{A4898691-FD54-4A3B-9564-4DFD331F4A81}" destId="{A3CF28DD-C304-4B1C-A776-CB24908AAB5F}" srcOrd="2" destOrd="0" parTransId="{D5680D22-30DE-40D5-859A-10892490D1BC}" sibTransId="{4876A43A-839E-43A5-BC23-DB445CFB5722}"/>
    <dgm:cxn modelId="{14038650-3A20-45D9-999C-FB1694E8E0F9}" type="presOf" srcId="{C14D236B-40BC-402F-A3FB-C406FC06F29A}" destId="{D03BDBA2-CF66-4B3C-BFE5-B99B4644ADBB}" srcOrd="0" destOrd="0" presId="urn:microsoft.com/office/officeart/2008/layout/VerticalCurvedList"/>
    <dgm:cxn modelId="{FEAB1272-C09E-4BCA-9CF6-2A242013A68D}" type="presOf" srcId="{54BD03DC-E92E-4727-905A-8F95AA6470B3}" destId="{CB506060-74BA-40E1-AFBB-B82A45DFEFBA}" srcOrd="0" destOrd="0" presId="urn:microsoft.com/office/officeart/2008/layout/VerticalCurvedList"/>
    <dgm:cxn modelId="{6E412555-E505-4B64-8201-1EBA09354EE6}" type="presOf" srcId="{FE16F55C-0AE2-4EA3-9428-0E3E5456E99F}" destId="{350F4127-711B-4927-B50E-BD55FFD49DC7}" srcOrd="0" destOrd="0" presId="urn:microsoft.com/office/officeart/2008/layout/VerticalCurvedList"/>
    <dgm:cxn modelId="{AEC87B55-75E1-4EBA-AA18-2DD149761E30}" srcId="{A4898691-FD54-4A3B-9564-4DFD331F4A81}" destId="{FE16F55C-0AE2-4EA3-9428-0E3E5456E99F}" srcOrd="3" destOrd="0" parTransId="{E3221C6C-CD92-43FF-BEC0-A5167EDA1869}" sibTransId="{E6AB04F6-ECB2-407C-ACAE-C4F2AE11B392}"/>
    <dgm:cxn modelId="{58587B8B-AACE-481E-BDC4-FDDF29ABD3FD}" srcId="{A4898691-FD54-4A3B-9564-4DFD331F4A81}" destId="{C14D236B-40BC-402F-A3FB-C406FC06F29A}" srcOrd="4" destOrd="0" parTransId="{EA6E18BE-9272-4CE1-9378-CA442EC6AB88}" sibTransId="{6FF5AD0F-1707-48D3-9FC8-AFDACA252661}"/>
    <dgm:cxn modelId="{BE1DF7A1-A140-40CE-83A5-05960BEAE042}" type="presOf" srcId="{5C134FB4-00EF-426C-B890-190641EE2476}" destId="{84408EB0-8DEA-45B9-B37D-03495CA63CB6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EE645BC-16E4-4BDA-A355-866ED1A8388B}" type="presOf" srcId="{6F6C7359-9C05-44B1-A99D-DE68622A6902}" destId="{875F1CF2-36FC-4065-8B39-3B15A2466984}" srcOrd="0" destOrd="0" presId="urn:microsoft.com/office/officeart/2008/layout/VerticalCurvedList"/>
    <dgm:cxn modelId="{FC72BED2-284A-4C4E-8789-84FDAD233B9D}" srcId="{A4898691-FD54-4A3B-9564-4DFD331F4A81}" destId="{5C134FB4-00EF-426C-B890-190641EE2476}" srcOrd="5" destOrd="0" parTransId="{4D55C874-4452-4E73-BAC1-F5FCF5C7A3F5}" sibTransId="{7DB5709E-1285-425A-92B4-9353AB8B9836}"/>
    <dgm:cxn modelId="{7539ECEE-0AF7-4C3E-AD6F-F28E49CDBF8D}" type="presOf" srcId="{A3CF28DD-C304-4B1C-A776-CB24908AAB5F}" destId="{7DC1BB78-FCE4-4ACF-9B39-191251CAEA17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6D5ECA26-0EFA-484C-AF7E-ABB338C5D38C}" type="presParOf" srcId="{2C33C325-E748-487C-901A-15A4BA6BB1C9}" destId="{875F1CF2-36FC-4065-8B39-3B15A2466984}" srcOrd="1" destOrd="0" presId="urn:microsoft.com/office/officeart/2008/layout/VerticalCurvedList"/>
    <dgm:cxn modelId="{650205AA-CD13-4843-8442-02449C576611}" type="presParOf" srcId="{2C33C325-E748-487C-901A-15A4BA6BB1C9}" destId="{2CB416A7-0835-4F90-9925-F1A41AD1E52D}" srcOrd="2" destOrd="0" presId="urn:microsoft.com/office/officeart/2008/layout/VerticalCurvedList"/>
    <dgm:cxn modelId="{4BE8E63D-CD97-4571-AC63-50293BF0A4DC}" type="presParOf" srcId="{2CB416A7-0835-4F90-9925-F1A41AD1E52D}" destId="{8F1DD8D7-D52A-477B-BB45-8A6F1EB6E8D0}" srcOrd="0" destOrd="0" presId="urn:microsoft.com/office/officeart/2008/layout/VerticalCurvedList"/>
    <dgm:cxn modelId="{E09D3F87-4E6D-43F7-B63D-07EAB3ECC3F7}" type="presParOf" srcId="{2C33C325-E748-487C-901A-15A4BA6BB1C9}" destId="{3ACE0E7B-2DF8-4EF7-A051-C6FB59C9A356}" srcOrd="3" destOrd="0" presId="urn:microsoft.com/office/officeart/2008/layout/VerticalCurvedList"/>
    <dgm:cxn modelId="{C33647DA-3E25-4CDE-913E-E7E4E6A0A77E}" type="presParOf" srcId="{2C33C325-E748-487C-901A-15A4BA6BB1C9}" destId="{F310F9EE-5293-41F4-9556-3E5E15C99FA6}" srcOrd="4" destOrd="0" presId="urn:microsoft.com/office/officeart/2008/layout/VerticalCurvedList"/>
    <dgm:cxn modelId="{72989653-BA87-4B12-9CE9-51CA137936EF}" type="presParOf" srcId="{F310F9EE-5293-41F4-9556-3E5E15C99FA6}" destId="{68762C55-E9EB-44DB-AB22-28EDC1243C2B}" srcOrd="0" destOrd="0" presId="urn:microsoft.com/office/officeart/2008/layout/VerticalCurvedList"/>
    <dgm:cxn modelId="{B3E7732E-0D4F-46CA-BE9C-187AE5C41B44}" type="presParOf" srcId="{2C33C325-E748-487C-901A-15A4BA6BB1C9}" destId="{7DC1BB78-FCE4-4ACF-9B39-191251CAEA17}" srcOrd="5" destOrd="0" presId="urn:microsoft.com/office/officeart/2008/layout/VerticalCurvedList"/>
    <dgm:cxn modelId="{D049B959-4CBC-4BA3-86A0-29D980BDD047}" type="presParOf" srcId="{2C33C325-E748-487C-901A-15A4BA6BB1C9}" destId="{830E9D79-3706-4A39-BC9B-D0CE7240FF60}" srcOrd="6" destOrd="0" presId="urn:microsoft.com/office/officeart/2008/layout/VerticalCurvedList"/>
    <dgm:cxn modelId="{9371022F-A157-4429-925F-1ED19ACDA51B}" type="presParOf" srcId="{830E9D79-3706-4A39-BC9B-D0CE7240FF60}" destId="{13954115-23F1-4CA8-BFE4-261FBAD95D3F}" srcOrd="0" destOrd="0" presId="urn:microsoft.com/office/officeart/2008/layout/VerticalCurvedList"/>
    <dgm:cxn modelId="{C2120722-ADBC-4D58-89B6-D27A0781FBD0}" type="presParOf" srcId="{2C33C325-E748-487C-901A-15A4BA6BB1C9}" destId="{350F4127-711B-4927-B50E-BD55FFD49DC7}" srcOrd="7" destOrd="0" presId="urn:microsoft.com/office/officeart/2008/layout/VerticalCurvedList"/>
    <dgm:cxn modelId="{31C194F8-A95C-4B1A-8E9A-2A99D0E7247D}" type="presParOf" srcId="{2C33C325-E748-487C-901A-15A4BA6BB1C9}" destId="{1C22FBA3-6B39-412F-8645-07956DC5A3D2}" srcOrd="8" destOrd="0" presId="urn:microsoft.com/office/officeart/2008/layout/VerticalCurvedList"/>
    <dgm:cxn modelId="{0512F999-FB6C-4F56-8861-1648BA75B253}" type="presParOf" srcId="{1C22FBA3-6B39-412F-8645-07956DC5A3D2}" destId="{B9B868DF-6863-45AE-A85F-E59A9D2AF1B7}" srcOrd="0" destOrd="0" presId="urn:microsoft.com/office/officeart/2008/layout/VerticalCurvedList"/>
    <dgm:cxn modelId="{6DED31C5-B731-4918-9F56-D25C612476AD}" type="presParOf" srcId="{2C33C325-E748-487C-901A-15A4BA6BB1C9}" destId="{D03BDBA2-CF66-4B3C-BFE5-B99B4644ADBB}" srcOrd="9" destOrd="0" presId="urn:microsoft.com/office/officeart/2008/layout/VerticalCurvedList"/>
    <dgm:cxn modelId="{FDE9896D-CF0B-46F6-8D02-DFE617DEED65}" type="presParOf" srcId="{2C33C325-E748-487C-901A-15A4BA6BB1C9}" destId="{5337443E-E657-4A02-9A9B-DB682BEB1FA6}" srcOrd="10" destOrd="0" presId="urn:microsoft.com/office/officeart/2008/layout/VerticalCurvedList"/>
    <dgm:cxn modelId="{E2F25C89-6058-45CE-96F7-3E9477F745F7}" type="presParOf" srcId="{5337443E-E657-4A02-9A9B-DB682BEB1FA6}" destId="{F0A78C39-50F5-4E77-856B-A4AAED5698F7}" srcOrd="0" destOrd="0" presId="urn:microsoft.com/office/officeart/2008/layout/VerticalCurvedList"/>
    <dgm:cxn modelId="{3BDA9380-E922-4748-A82D-7FD2737A93F2}" type="presParOf" srcId="{2C33C325-E748-487C-901A-15A4BA6BB1C9}" destId="{84408EB0-8DEA-45B9-B37D-03495CA63CB6}" srcOrd="11" destOrd="0" presId="urn:microsoft.com/office/officeart/2008/layout/VerticalCurvedList"/>
    <dgm:cxn modelId="{AB316AA2-C4C2-4E19-8198-EB9CEF500288}" type="presParOf" srcId="{2C33C325-E748-487C-901A-15A4BA6BB1C9}" destId="{96A568BC-8421-4160-84AA-99E6BDD8F916}" srcOrd="12" destOrd="0" presId="urn:microsoft.com/office/officeart/2008/layout/VerticalCurvedList"/>
    <dgm:cxn modelId="{4B61716F-B5FB-4A78-BDC2-D4527184770D}" type="presParOf" srcId="{96A568BC-8421-4160-84AA-99E6BDD8F916}" destId="{F067A377-6BAA-4B5E-9D77-D2C47D6C1C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6F6C7359-9C05-44B1-A99D-DE68622A6902}">
      <dgm:prSet phldrT="[Texto]" custT="1"/>
      <dgm:spPr/>
      <dgm:t>
        <a:bodyPr/>
        <a:lstStyle/>
        <a:p>
          <a:r>
            <a:rPr lang="ca-ES" sz="2000" b="0" i="0" u="none" noProof="0"/>
            <a:t>   Atenció comunitària i participació de la ciutadania</a:t>
          </a:r>
          <a:r>
            <a:rPr lang="ca-ES" sz="2000" b="0" i="0" noProof="0"/>
            <a:t>​</a:t>
          </a:r>
          <a:endParaRPr lang="ca-ES" sz="2000" noProof="0"/>
        </a:p>
      </dgm:t>
    </dgm:pt>
    <dgm:pt modelId="{4A5F5928-9FFC-44B1-A75C-D8D0308DB861}" type="parTrans" cxnId="{369A6D32-9EEB-4498-B6FA-3B14A9B8C51F}">
      <dgm:prSet/>
      <dgm:spPr/>
      <dgm:t>
        <a:bodyPr/>
        <a:lstStyle/>
        <a:p>
          <a:endParaRPr lang="ca-ES"/>
        </a:p>
      </dgm:t>
    </dgm:pt>
    <dgm:pt modelId="{54BD03DC-E92E-4727-905A-8F95AA6470B3}" type="sibTrans" cxnId="{369A6D32-9EEB-4498-B6FA-3B14A9B8C51F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75F1CF2-36FC-4065-8B39-3B15A2466984}" type="pres">
      <dgm:prSet presAssocID="{6F6C7359-9C05-44B1-A99D-DE68622A6902}" presName="text_1" presStyleLbl="node1" presStyleIdx="0" presStyleCnt="1" custScaleX="104803" custLinFactNeighborX="181" custLinFactNeighborY="-8789">
        <dgm:presLayoutVars>
          <dgm:bulletEnabled val="1"/>
        </dgm:presLayoutVars>
      </dgm:prSet>
      <dgm:spPr/>
    </dgm:pt>
    <dgm:pt modelId="{2CB416A7-0835-4F90-9925-F1A41AD1E52D}" type="pres">
      <dgm:prSet presAssocID="{6F6C7359-9C05-44B1-A99D-DE68622A6902}" presName="accent_1" presStyleCnt="0"/>
      <dgm:spPr/>
    </dgm:pt>
    <dgm:pt modelId="{8F1DD8D7-D52A-477B-BB45-8A6F1EB6E8D0}" type="pres">
      <dgm:prSet presAssocID="{6F6C7359-9C05-44B1-A99D-DE68622A6902}" presName="accentRepeatNode" presStyleLbl="solidFgAcc1" presStyleIdx="0" presStyleCnt="1"/>
      <dgm:spPr/>
    </dgm:pt>
  </dgm:ptLst>
  <dgm:cxnLst>
    <dgm:cxn modelId="{369A6D32-9EEB-4498-B6FA-3B14A9B8C51F}" srcId="{A4898691-FD54-4A3B-9564-4DFD331F4A81}" destId="{6F6C7359-9C05-44B1-A99D-DE68622A6902}" srcOrd="0" destOrd="0" parTransId="{4A5F5928-9FFC-44B1-A75C-D8D0308DB861}" sibTransId="{54BD03DC-E92E-4727-905A-8F95AA6470B3}"/>
    <dgm:cxn modelId="{FEAB1272-C09E-4BCA-9CF6-2A242013A68D}" type="presOf" srcId="{54BD03DC-E92E-4727-905A-8F95AA6470B3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EE645BC-16E4-4BDA-A355-866ED1A8388B}" type="presOf" srcId="{6F6C7359-9C05-44B1-A99D-DE68622A6902}" destId="{875F1CF2-36FC-4065-8B39-3B15A246698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6D5ECA26-0EFA-484C-AF7E-ABB338C5D38C}" type="presParOf" srcId="{2C33C325-E748-487C-901A-15A4BA6BB1C9}" destId="{875F1CF2-36FC-4065-8B39-3B15A2466984}" srcOrd="1" destOrd="0" presId="urn:microsoft.com/office/officeart/2008/layout/VerticalCurvedList"/>
    <dgm:cxn modelId="{650205AA-CD13-4843-8442-02449C576611}" type="presParOf" srcId="{2C33C325-E748-487C-901A-15A4BA6BB1C9}" destId="{2CB416A7-0835-4F90-9925-F1A41AD1E52D}" srcOrd="2" destOrd="0" presId="urn:microsoft.com/office/officeart/2008/layout/VerticalCurvedList"/>
    <dgm:cxn modelId="{4BE8E63D-CD97-4571-AC63-50293BF0A4DC}" type="presParOf" srcId="{2CB416A7-0835-4F90-9925-F1A41AD1E52D}" destId="{8F1DD8D7-D52A-477B-BB45-8A6F1EB6E8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5CB565"/>
        </a:solidFill>
      </dgm:spPr>
      <dgm:t>
        <a:bodyPr/>
        <a:lstStyle/>
        <a:p>
          <a:r>
            <a:rPr lang="ca-ES" sz="2000" b="0" i="0" u="none" noProof="0"/>
            <a:t>     Gestió clínica, desmedicalització i prevenció quaternària</a:t>
          </a:r>
          <a:r>
            <a:rPr lang="ca-ES" sz="2000" b="0" i="0" noProof="0"/>
            <a:t>​</a:t>
          </a:r>
          <a:endParaRPr lang="ca-ES" sz="2000" noProof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 custLinFactNeighborX="-2000" custLinFactNeighborY="2621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X="-10421"/>
      <dgm:spPr/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5EAFA6"/>
        </a:solidFill>
      </dgm:spPr>
      <dgm:t>
        <a:bodyPr/>
        <a:lstStyle/>
        <a:p>
          <a:r>
            <a:rPr lang="ca-ES" sz="2000" b="0" i="0" u="none"/>
            <a:t>Nous rols, competències i cartera de serveis</a:t>
          </a:r>
          <a:r>
            <a:rPr lang="ca-ES" sz="2000" b="0" i="0" noProof="0"/>
            <a:t>​</a:t>
          </a:r>
          <a:endParaRPr lang="ca-ES" sz="2000" noProof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4BACC6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6179A8"/>
        </a:solidFill>
      </dgm:spPr>
      <dgm:t>
        <a:bodyPr/>
        <a:lstStyle/>
        <a:p>
          <a:r>
            <a:rPr lang="it-IT" sz="2000" b="0" i="0" u="none"/>
            <a:t>Professionalisme, cura dels professionals i prestigi</a:t>
          </a:r>
          <a:endParaRPr lang="ca-ES" sz="2000" noProof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5767B4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8064A2"/>
        </a:solidFill>
      </dgm:spPr>
      <dgm:t>
        <a:bodyPr/>
        <a:lstStyle/>
        <a:p>
          <a:r>
            <a:rPr lang="it-IT" sz="2000" b="0" i="0" u="none"/>
            <a:t>Millora d’equipaments i espais</a:t>
          </a:r>
          <a:endParaRPr lang="ca-ES" sz="2000" noProof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8064A2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8568A2"/>
        </a:solidFill>
      </dgm:spPr>
      <dgm:t>
        <a:bodyPr/>
        <a:lstStyle/>
        <a:p>
          <a:r>
            <a:rPr lang="it-IT" sz="2000" b="0" i="0" u="none"/>
            <a:t>Sostenibilitat i organització</a:t>
          </a:r>
          <a:endParaRPr lang="ca-ES" sz="2000" noProof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 custLinFactNeighborX="805" custLinFactNeighborY="4397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8064A2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6E5FA9"/>
        </a:solidFill>
      </dgm:spPr>
      <dgm:t>
        <a:bodyPr/>
        <a:lstStyle/>
        <a:p>
          <a:r>
            <a:rPr lang="it-IT" sz="2000" b="0" i="0" u="none"/>
            <a:t>RSC</a:t>
          </a:r>
          <a:endParaRPr lang="ca-ES" sz="2000" noProof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 custLinFactNeighborX="0" custLinFactNeighborY="8738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5185BD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F1CF2-36FC-4065-8B39-3B15A2466984}">
      <dsp:nvSpPr>
        <dsp:cNvPr id="0" name=""/>
        <dsp:cNvSpPr/>
      </dsp:nvSpPr>
      <dsp:spPr>
        <a:xfrm>
          <a:off x="468124" y="310435"/>
          <a:ext cx="7383282" cy="6212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 noProof="0"/>
            <a:t>Atenció comunitària i participació de la ciutadania</a:t>
          </a:r>
          <a:r>
            <a:rPr lang="ca-ES" sz="2000" b="0" i="0" kern="1200" noProof="0"/>
            <a:t>​</a:t>
          </a:r>
          <a:endParaRPr lang="ca-ES" sz="2000" kern="1200" noProof="0"/>
        </a:p>
      </dsp:txBody>
      <dsp:txXfrm>
        <a:off x="468124" y="310435"/>
        <a:ext cx="7383282" cy="621267"/>
      </dsp:txXfrm>
    </dsp:sp>
    <dsp:sp modelId="{8F1DD8D7-D52A-477B-BB45-8A6F1EB6E8D0}">
      <dsp:nvSpPr>
        <dsp:cNvPr id="0" name=""/>
        <dsp:cNvSpPr/>
      </dsp:nvSpPr>
      <dsp:spPr>
        <a:xfrm>
          <a:off x="79831" y="232776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E0E7B-2DF8-4EF7-A051-C6FB59C9A356}">
      <dsp:nvSpPr>
        <dsp:cNvPr id="0" name=""/>
        <dsp:cNvSpPr/>
      </dsp:nvSpPr>
      <dsp:spPr>
        <a:xfrm>
          <a:off x="913306" y="1242038"/>
          <a:ext cx="6938100" cy="621267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 noProof="0"/>
            <a:t>Gestió clínica, desmedicalització i prevenció quaternària</a:t>
          </a:r>
          <a:r>
            <a:rPr lang="ca-ES" sz="2000" b="0" i="0" kern="1200" noProof="0"/>
            <a:t>​</a:t>
          </a:r>
          <a:endParaRPr lang="ca-ES" sz="2000" kern="1200" noProof="0"/>
        </a:p>
      </dsp:txBody>
      <dsp:txXfrm>
        <a:off x="913306" y="1242038"/>
        <a:ext cx="6938100" cy="621267"/>
      </dsp:txXfrm>
    </dsp:sp>
    <dsp:sp modelId="{68762C55-E9EB-44DB-AB22-28EDC1243C2B}">
      <dsp:nvSpPr>
        <dsp:cNvPr id="0" name=""/>
        <dsp:cNvSpPr/>
      </dsp:nvSpPr>
      <dsp:spPr>
        <a:xfrm>
          <a:off x="525014" y="1164380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1BB78-FCE4-4ACF-9B39-191251CAEA17}">
      <dsp:nvSpPr>
        <dsp:cNvPr id="0" name=""/>
        <dsp:cNvSpPr/>
      </dsp:nvSpPr>
      <dsp:spPr>
        <a:xfrm>
          <a:off x="1049941" y="2173642"/>
          <a:ext cx="6801465" cy="621267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/>
            <a:t>Nous rols, competències i cartera de serveis</a:t>
          </a:r>
          <a:r>
            <a:rPr lang="ca-ES" sz="2000" b="0" i="0" kern="1200"/>
            <a:t>​</a:t>
          </a:r>
          <a:endParaRPr lang="ca-ES" sz="2000" kern="1200"/>
        </a:p>
      </dsp:txBody>
      <dsp:txXfrm>
        <a:off x="1049941" y="2173642"/>
        <a:ext cx="6801465" cy="621267"/>
      </dsp:txXfrm>
    </dsp:sp>
    <dsp:sp modelId="{13954115-23F1-4CA8-BFE4-261FBAD95D3F}">
      <dsp:nvSpPr>
        <dsp:cNvPr id="0" name=""/>
        <dsp:cNvSpPr/>
      </dsp:nvSpPr>
      <dsp:spPr>
        <a:xfrm>
          <a:off x="661649" y="2095983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F4127-711B-4927-B50E-BD55FFD49DC7}">
      <dsp:nvSpPr>
        <dsp:cNvPr id="0" name=""/>
        <dsp:cNvSpPr/>
      </dsp:nvSpPr>
      <dsp:spPr>
        <a:xfrm>
          <a:off x="913306" y="3105245"/>
          <a:ext cx="6938100" cy="621267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u="none" kern="1200"/>
            <a:t>Professionalisme, cura dels professionals i prestigi</a:t>
          </a:r>
          <a:r>
            <a:rPr lang="it-IT" sz="2000" b="0" i="0" kern="1200"/>
            <a:t>​</a:t>
          </a:r>
          <a:endParaRPr lang="ca-ES" sz="2000" kern="1200"/>
        </a:p>
      </dsp:txBody>
      <dsp:txXfrm>
        <a:off x="913306" y="3105245"/>
        <a:ext cx="6938100" cy="621267"/>
      </dsp:txXfrm>
    </dsp:sp>
    <dsp:sp modelId="{B9B868DF-6863-45AE-A85F-E59A9D2AF1B7}">
      <dsp:nvSpPr>
        <dsp:cNvPr id="0" name=""/>
        <dsp:cNvSpPr/>
      </dsp:nvSpPr>
      <dsp:spPr>
        <a:xfrm>
          <a:off x="525014" y="3027587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BDBA2-CF66-4B3C-BFE5-B99B4644ADBB}">
      <dsp:nvSpPr>
        <dsp:cNvPr id="0" name=""/>
        <dsp:cNvSpPr/>
      </dsp:nvSpPr>
      <dsp:spPr>
        <a:xfrm>
          <a:off x="468124" y="4036849"/>
          <a:ext cx="7383282" cy="62126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/>
            <a:t>Millora d’equipaments i espais</a:t>
          </a:r>
          <a:r>
            <a:rPr lang="ca-ES" sz="2000" b="0" i="0" kern="1200"/>
            <a:t>​</a:t>
          </a:r>
          <a:endParaRPr lang="ca-ES" sz="2000" kern="1200"/>
        </a:p>
      </dsp:txBody>
      <dsp:txXfrm>
        <a:off x="468124" y="4036849"/>
        <a:ext cx="7383282" cy="621267"/>
      </dsp:txXfrm>
    </dsp:sp>
    <dsp:sp modelId="{F0A78C39-50F5-4E77-856B-A4AAED5698F7}">
      <dsp:nvSpPr>
        <dsp:cNvPr id="0" name=""/>
        <dsp:cNvSpPr/>
      </dsp:nvSpPr>
      <dsp:spPr>
        <a:xfrm>
          <a:off x="79831" y="3959190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40075" y="236393"/>
          <a:ext cx="7697982" cy="463317"/>
        </a:xfrm>
        <a:prstGeom prst="rect">
          <a:avLst/>
        </a:prstGeom>
        <a:solidFill>
          <a:srgbClr val="5A5EB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u="none" kern="1200"/>
            <a:t>Qualitat i seguretat del pacient</a:t>
          </a:r>
          <a:endParaRPr lang="ca-ES" sz="2000" kern="1200" noProof="0"/>
        </a:p>
      </dsp:txBody>
      <dsp:txXfrm>
        <a:off x="240075" y="236393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85DA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89573" y="236393"/>
          <a:ext cx="7697982" cy="463317"/>
        </a:xfrm>
        <a:prstGeom prst="rect">
          <a:avLst/>
        </a:prstGeom>
        <a:solidFill>
          <a:srgbClr val="5572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noProof="0"/>
            <a:t>Recerca</a:t>
          </a:r>
          <a:r>
            <a:rPr lang="ca-ES" sz="2000" kern="1200" noProof="0">
              <a:latin typeface="Calibri"/>
            </a:rPr>
            <a:t> i Innovació</a:t>
          </a:r>
          <a:endParaRPr lang="ca-ES" sz="2000" kern="1200" noProof="0"/>
        </a:p>
      </dsp:txBody>
      <dsp:txXfrm>
        <a:off x="289573" y="236393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67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40075" y="236393"/>
          <a:ext cx="7697982" cy="463317"/>
        </a:xfrm>
        <a:prstGeom prst="rect">
          <a:avLst/>
        </a:prstGeom>
        <a:solidFill>
          <a:srgbClr val="508C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u="none" kern="1200"/>
            <a:t>Formació</a:t>
          </a:r>
          <a:endParaRPr lang="ca-ES" sz="2000" kern="1200" noProof="0"/>
        </a:p>
      </dsp:txBody>
      <dsp:txXfrm>
        <a:off x="240075" y="236393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185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89573" y="236393"/>
          <a:ext cx="7697982" cy="463317"/>
        </a:xfrm>
        <a:prstGeom prst="rect">
          <a:avLst/>
        </a:prstGeom>
        <a:solidFill>
          <a:srgbClr val="4BAC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noProof="0"/>
            <a:t>Docència</a:t>
          </a:r>
        </a:p>
      </dsp:txBody>
      <dsp:txXfrm>
        <a:off x="289573" y="236393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F1CF2-36FC-4065-8B39-3B15A2466984}">
      <dsp:nvSpPr>
        <dsp:cNvPr id="0" name=""/>
        <dsp:cNvSpPr/>
      </dsp:nvSpPr>
      <dsp:spPr>
        <a:xfrm>
          <a:off x="393408" y="257852"/>
          <a:ext cx="7387127" cy="515508"/>
        </a:xfrm>
        <a:prstGeom prst="rect">
          <a:avLst/>
        </a:prstGeom>
        <a:solidFill>
          <a:srgbClr val="8568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18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kern="1200"/>
            <a:t>Sostenibilitat i Organització</a:t>
          </a:r>
          <a:r>
            <a:rPr lang="ca-ES" sz="2000" b="0" i="0" kern="1200" noProof="0"/>
            <a:t>​</a:t>
          </a:r>
          <a:endParaRPr lang="ca-ES" sz="2000" kern="1200" noProof="0"/>
        </a:p>
      </dsp:txBody>
      <dsp:txXfrm>
        <a:off x="393408" y="257852"/>
        <a:ext cx="7387127" cy="515508"/>
      </dsp:txXfrm>
    </dsp:sp>
    <dsp:sp modelId="{8F1DD8D7-D52A-477B-BB45-8A6F1EB6E8D0}">
      <dsp:nvSpPr>
        <dsp:cNvPr id="0" name=""/>
        <dsp:cNvSpPr/>
      </dsp:nvSpPr>
      <dsp:spPr>
        <a:xfrm>
          <a:off x="71215" y="193413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E0E7B-2DF8-4EF7-A051-C6FB59C9A356}">
      <dsp:nvSpPr>
        <dsp:cNvPr id="0" name=""/>
        <dsp:cNvSpPr/>
      </dsp:nvSpPr>
      <dsp:spPr>
        <a:xfrm>
          <a:off x="817449" y="1031016"/>
          <a:ext cx="6963087" cy="515508"/>
        </a:xfrm>
        <a:prstGeom prst="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18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kern="1200">
              <a:latin typeface="Calibri"/>
            </a:rPr>
            <a:t>RSC</a:t>
          </a:r>
          <a:endParaRPr lang="ca-ES" sz="2000" kern="1200" noProof="0"/>
        </a:p>
      </dsp:txBody>
      <dsp:txXfrm>
        <a:off x="817449" y="1031016"/>
        <a:ext cx="6963087" cy="515508"/>
      </dsp:txXfrm>
    </dsp:sp>
    <dsp:sp modelId="{68762C55-E9EB-44DB-AB22-28EDC1243C2B}">
      <dsp:nvSpPr>
        <dsp:cNvPr id="0" name=""/>
        <dsp:cNvSpPr/>
      </dsp:nvSpPr>
      <dsp:spPr>
        <a:xfrm>
          <a:off x="495256" y="966577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1BB78-FCE4-4ACF-9B39-191251CAEA17}">
      <dsp:nvSpPr>
        <dsp:cNvPr id="0" name=""/>
        <dsp:cNvSpPr/>
      </dsp:nvSpPr>
      <dsp:spPr>
        <a:xfrm>
          <a:off x="1011352" y="1804180"/>
          <a:ext cx="6769184" cy="515508"/>
        </a:xfrm>
        <a:prstGeom prst="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185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kern="1200">
              <a:latin typeface="Calibri"/>
            </a:rPr>
            <a:t>Qualitat i Seguretat</a:t>
          </a:r>
          <a:r>
            <a:rPr lang="ca-ES" sz="2000" kern="1200">
              <a:latin typeface="Calibri"/>
            </a:rPr>
            <a:t> del Pacient</a:t>
          </a:r>
          <a:endParaRPr lang="ca-ES" sz="2000" kern="1200"/>
        </a:p>
      </dsp:txBody>
      <dsp:txXfrm>
        <a:off x="1011352" y="1804180"/>
        <a:ext cx="6769184" cy="515508"/>
      </dsp:txXfrm>
    </dsp:sp>
    <dsp:sp modelId="{13954115-23F1-4CA8-BFE4-261FBAD95D3F}">
      <dsp:nvSpPr>
        <dsp:cNvPr id="0" name=""/>
        <dsp:cNvSpPr/>
      </dsp:nvSpPr>
      <dsp:spPr>
        <a:xfrm>
          <a:off x="689159" y="1739742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F4127-711B-4927-B50E-BD55FFD49DC7}">
      <dsp:nvSpPr>
        <dsp:cNvPr id="0" name=""/>
        <dsp:cNvSpPr/>
      </dsp:nvSpPr>
      <dsp:spPr>
        <a:xfrm>
          <a:off x="1011352" y="2576855"/>
          <a:ext cx="6769184" cy="515508"/>
        </a:xfrm>
        <a:prstGeom prst="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185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latin typeface="Calibri"/>
            </a:rPr>
            <a:t> </a:t>
          </a:r>
          <a:r>
            <a:rPr lang="ca-ES" sz="2000" kern="1200" noProof="0">
              <a:latin typeface="Calibri"/>
            </a:rPr>
            <a:t>Recerca i Innovació</a:t>
          </a:r>
          <a:endParaRPr lang="ca-ES" sz="2000" kern="1200" noProof="0"/>
        </a:p>
      </dsp:txBody>
      <dsp:txXfrm>
        <a:off x="1011352" y="2576855"/>
        <a:ext cx="6769184" cy="515508"/>
      </dsp:txXfrm>
    </dsp:sp>
    <dsp:sp modelId="{B9B868DF-6863-45AE-A85F-E59A9D2AF1B7}">
      <dsp:nvSpPr>
        <dsp:cNvPr id="0" name=""/>
        <dsp:cNvSpPr/>
      </dsp:nvSpPr>
      <dsp:spPr>
        <a:xfrm>
          <a:off x="689159" y="2512416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BDBA2-CF66-4B3C-BFE5-B99B4644ADBB}">
      <dsp:nvSpPr>
        <dsp:cNvPr id="0" name=""/>
        <dsp:cNvSpPr/>
      </dsp:nvSpPr>
      <dsp:spPr>
        <a:xfrm>
          <a:off x="817449" y="3350019"/>
          <a:ext cx="6963087" cy="515508"/>
        </a:xfrm>
        <a:prstGeom prst="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18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>
              <a:latin typeface="Calibri"/>
            </a:rPr>
            <a:t>Formació</a:t>
          </a:r>
          <a:endParaRPr lang="ca-ES" sz="2000" kern="1200"/>
        </a:p>
      </dsp:txBody>
      <dsp:txXfrm>
        <a:off x="817449" y="3350019"/>
        <a:ext cx="6963087" cy="515508"/>
      </dsp:txXfrm>
    </dsp:sp>
    <dsp:sp modelId="{F0A78C39-50F5-4E77-856B-A4AAED5698F7}">
      <dsp:nvSpPr>
        <dsp:cNvPr id="0" name=""/>
        <dsp:cNvSpPr/>
      </dsp:nvSpPr>
      <dsp:spPr>
        <a:xfrm>
          <a:off x="495256" y="3285581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08EB0-8DEA-45B9-B37D-03495CA63CB6}">
      <dsp:nvSpPr>
        <dsp:cNvPr id="0" name=""/>
        <dsp:cNvSpPr/>
      </dsp:nvSpPr>
      <dsp:spPr>
        <a:xfrm>
          <a:off x="393408" y="4123183"/>
          <a:ext cx="7387127" cy="515508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18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>
              <a:latin typeface="Calibri"/>
            </a:rPr>
            <a:t>Docència</a:t>
          </a:r>
          <a:endParaRPr lang="ca-ES" sz="2000" kern="1200"/>
        </a:p>
      </dsp:txBody>
      <dsp:txXfrm>
        <a:off x="393408" y="4123183"/>
        <a:ext cx="7387127" cy="515508"/>
      </dsp:txXfrm>
    </dsp:sp>
    <dsp:sp modelId="{F067A377-6BAA-4B5E-9D77-D2C47D6C1C14}">
      <dsp:nvSpPr>
        <dsp:cNvPr id="0" name=""/>
        <dsp:cNvSpPr/>
      </dsp:nvSpPr>
      <dsp:spPr>
        <a:xfrm>
          <a:off x="71215" y="4058745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1202486" y="-191180"/>
          <a:ext cx="1462481" cy="1462481"/>
        </a:xfrm>
        <a:prstGeom prst="blockArc">
          <a:avLst>
            <a:gd name="adj1" fmla="val 18900000"/>
            <a:gd name="adj2" fmla="val 2700000"/>
            <a:gd name="adj3" fmla="val 1477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F1CF2-36FC-4065-8B39-3B15A2466984}">
      <dsp:nvSpPr>
        <dsp:cNvPr id="0" name=""/>
        <dsp:cNvSpPr/>
      </dsp:nvSpPr>
      <dsp:spPr>
        <a:xfrm>
          <a:off x="83308" y="226624"/>
          <a:ext cx="7270894" cy="5331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67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 noProof="0"/>
            <a:t>   Atenció comunitària i participació de la ciutadania</a:t>
          </a:r>
          <a:r>
            <a:rPr lang="ca-ES" sz="2000" b="0" i="0" kern="1200" noProof="0"/>
            <a:t>​</a:t>
          </a:r>
          <a:endParaRPr lang="ca-ES" sz="2000" kern="1200" noProof="0"/>
        </a:p>
      </dsp:txBody>
      <dsp:txXfrm>
        <a:off x="83308" y="226624"/>
        <a:ext cx="7270894" cy="533153"/>
      </dsp:txXfrm>
    </dsp:sp>
    <dsp:sp modelId="{8F1DD8D7-D52A-477B-BB45-8A6F1EB6E8D0}">
      <dsp:nvSpPr>
        <dsp:cNvPr id="0" name=""/>
        <dsp:cNvSpPr/>
      </dsp:nvSpPr>
      <dsp:spPr>
        <a:xfrm>
          <a:off x="-83304" y="206839"/>
          <a:ext cx="666441" cy="666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51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136921" y="248555"/>
          <a:ext cx="7631331" cy="463277"/>
        </a:xfrm>
        <a:prstGeom prst="rect">
          <a:avLst/>
        </a:prstGeom>
        <a:solidFill>
          <a:srgbClr val="5CB5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 noProof="0"/>
            <a:t>     Gestió clínica, desmedicalització i prevenció quaternària</a:t>
          </a:r>
          <a:r>
            <a:rPr lang="ca-ES" sz="2000" b="0" i="0" kern="1200" noProof="0"/>
            <a:t>​</a:t>
          </a:r>
          <a:endParaRPr lang="ca-ES" sz="2000" kern="1200" noProof="0"/>
        </a:p>
      </dsp:txBody>
      <dsp:txXfrm>
        <a:off x="136921" y="248555"/>
        <a:ext cx="7631331" cy="463277"/>
      </dsp:txXfrm>
    </dsp:sp>
    <dsp:sp modelId="{68762C55-E9EB-44DB-AB22-28EDC1243C2B}">
      <dsp:nvSpPr>
        <dsp:cNvPr id="0" name=""/>
        <dsp:cNvSpPr/>
      </dsp:nvSpPr>
      <dsp:spPr>
        <a:xfrm>
          <a:off x="0" y="178503"/>
          <a:ext cx="579097" cy="579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89573" y="236393"/>
          <a:ext cx="7697982" cy="463317"/>
        </a:xfrm>
        <a:prstGeom prst="rect">
          <a:avLst/>
        </a:prstGeom>
        <a:solidFill>
          <a:srgbClr val="5EAF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/>
            <a:t>Nous rols, competències i cartera de serveis</a:t>
          </a:r>
          <a:r>
            <a:rPr lang="ca-ES" sz="2000" b="0" i="0" kern="1200" noProof="0"/>
            <a:t>​</a:t>
          </a:r>
          <a:endParaRPr lang="ca-ES" sz="2000" kern="1200" noProof="0"/>
        </a:p>
      </dsp:txBody>
      <dsp:txXfrm>
        <a:off x="289573" y="236393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89573" y="236393"/>
          <a:ext cx="7697982" cy="463317"/>
        </a:xfrm>
        <a:prstGeom prst="rect">
          <a:avLst/>
        </a:prstGeom>
        <a:solidFill>
          <a:srgbClr val="6179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u="none" kern="1200"/>
            <a:t>Professionalisme, cura dels professionals i prestigi</a:t>
          </a:r>
          <a:endParaRPr lang="ca-ES" sz="2000" kern="1200" noProof="0"/>
        </a:p>
      </dsp:txBody>
      <dsp:txXfrm>
        <a:off x="289573" y="236393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67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89573" y="236393"/>
          <a:ext cx="7697982" cy="463317"/>
        </a:xfrm>
        <a:prstGeom prst="rect">
          <a:avLst/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u="none" kern="1200"/>
            <a:t>Millora d’equipaments i espais</a:t>
          </a:r>
          <a:endParaRPr lang="ca-ES" sz="2000" kern="1200" noProof="0"/>
        </a:p>
      </dsp:txBody>
      <dsp:txXfrm>
        <a:off x="289573" y="236393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064A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879038" y="-151234"/>
          <a:ext cx="1150341" cy="1150341"/>
        </a:xfrm>
        <a:prstGeom prst="blockArc">
          <a:avLst>
            <a:gd name="adj1" fmla="val 18900000"/>
            <a:gd name="adj2" fmla="val 2700000"/>
            <a:gd name="adj3" fmla="val 1878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62520" y="232388"/>
          <a:ext cx="7692951" cy="420032"/>
        </a:xfrm>
        <a:prstGeom prst="rect">
          <a:avLst/>
        </a:prstGeom>
        <a:solidFill>
          <a:srgbClr val="8568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u="none" kern="1200"/>
            <a:t>Sostenibilitat i organització</a:t>
          </a:r>
          <a:endParaRPr lang="ca-ES" sz="2000" kern="1200" noProof="0"/>
        </a:p>
      </dsp:txBody>
      <dsp:txXfrm>
        <a:off x="262520" y="232388"/>
        <a:ext cx="7692951" cy="420032"/>
      </dsp:txXfrm>
    </dsp:sp>
    <dsp:sp modelId="{68762C55-E9EB-44DB-AB22-28EDC1243C2B}">
      <dsp:nvSpPr>
        <dsp:cNvPr id="0" name=""/>
        <dsp:cNvSpPr/>
      </dsp:nvSpPr>
      <dsp:spPr>
        <a:xfrm>
          <a:off x="0" y="211735"/>
          <a:ext cx="525041" cy="5250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064A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89573" y="276878"/>
          <a:ext cx="7697982" cy="463317"/>
        </a:xfrm>
        <a:prstGeom prst="rect">
          <a:avLst/>
        </a:prstGeom>
        <a:solidFill>
          <a:srgbClr val="6E5F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u="none" kern="1200"/>
            <a:t>RSC</a:t>
          </a:r>
          <a:endParaRPr lang="ca-ES" sz="2000" kern="1200" noProof="0"/>
        </a:p>
      </dsp:txBody>
      <dsp:txXfrm>
        <a:off x="289573" y="276878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185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CED870-27EA-40DF-A948-8578964E8F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Genev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1D254-5858-4292-B7BA-1CF58C1F93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Geneva" charset="0"/>
              </a:defRPr>
            </a:lvl1pPr>
          </a:lstStyle>
          <a:p>
            <a:pPr>
              <a:defRPr/>
            </a:pPr>
            <a:fld id="{A4C432D2-37C6-4526-B370-366CDD3D4821}" type="datetime1">
              <a:rPr lang="en-US"/>
              <a:pPr>
                <a:defRPr/>
              </a:pPr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16324-33C0-4657-BFFD-FA956F7600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Genev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CA4C9-9255-4A38-AC19-BD4D247E0B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79AAEF-F61F-42A1-A4F6-AEA883446ACB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2C9884-05FB-4A18-B6E7-FFA786AF35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Genev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9BF42-7EB0-4F67-866D-67DC3AEBC9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Geneva" charset="0"/>
              </a:defRPr>
            </a:lvl1pPr>
          </a:lstStyle>
          <a:p>
            <a:pPr>
              <a:defRPr/>
            </a:pPr>
            <a:fld id="{62F30F3B-E4AE-42B2-9E69-BF79B7BE861E}" type="datetime1">
              <a:rPr lang="en-US"/>
              <a:pPr>
                <a:defRPr/>
              </a:pPr>
              <a:t>12/9/2024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819A722-9521-4E88-B59C-5D7C4B5875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8899CBF-418B-4745-B8E2-1D06383AB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PT" noProof="0"/>
              <a:t>Click to edit Master text styles</a:t>
            </a:r>
          </a:p>
          <a:p>
            <a:pPr lvl="1"/>
            <a:r>
              <a:rPr lang="pt-PT" noProof="0"/>
              <a:t>Second level</a:t>
            </a:r>
          </a:p>
          <a:p>
            <a:pPr lvl="2"/>
            <a:r>
              <a:rPr lang="pt-PT" noProof="0"/>
              <a:t>Third level</a:t>
            </a:r>
          </a:p>
          <a:p>
            <a:pPr lvl="3"/>
            <a:r>
              <a:rPr lang="pt-PT" noProof="0"/>
              <a:t>Fourth level</a:t>
            </a:r>
          </a:p>
          <a:p>
            <a:pPr lvl="4"/>
            <a:r>
              <a:rPr lang="pt-PT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764B0-A0CE-4548-8636-10BD36BD7B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Genev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3333E-6212-405E-811C-E1F49487CC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6C5E33-B1A5-4329-AA45-8A0605C8A47F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110" charset="-128"/>
        <a:cs typeface="Geneva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110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C5E33-B1A5-4329-AA45-8A0605C8A47F}" type="slidenum">
              <a:rPr lang="en-US" altLang="ca-ES" smtClean="0"/>
              <a:pPr>
                <a:defRPr/>
              </a:pPr>
              <a:t>1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765180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0EAE42B-E136-4584-8780-A66FC48D6C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2013E36-4D3E-4194-9E00-6318A3F549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SILVIA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1.8: 3 </a:t>
            </a:r>
            <a:r>
              <a:rPr lang="es-ES_tradnl" altLang="ca-ES" err="1">
                <a:ea typeface="Geneva" charset="0"/>
                <a:cs typeface="Geneva" charset="0"/>
              </a:rPr>
              <a:t>processos</a:t>
            </a:r>
            <a:r>
              <a:rPr lang="es-ES_tradnl" altLang="ca-ES">
                <a:ea typeface="Geneva" charset="0"/>
                <a:cs typeface="Geneva" charset="0"/>
              </a:rPr>
              <a:t> LEAN: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- ATDOM (Borrell)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- RAE i tasques administratives (Casanova)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- Odontologia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6100291-F697-43EA-98E7-5677C89F0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B0CF5CDB-6AC2-45EB-A1A4-DA5AFEB37C8E}" type="slidenum">
              <a:rPr lang="en-US" altLang="ca-ES" smtClean="0"/>
              <a:pPr/>
              <a:t>10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848806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862DF-F5EF-06BC-B12A-CEAC2FA18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491CBE4-69DD-BD3A-DBD5-4588EC0C66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D76E21A1-DB03-FBA2-1FEA-4A9438A3B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ca-ES">
              <a:ea typeface="Geneva" charset="0"/>
              <a:cs typeface="Geneva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96409270-4693-E9E8-56D6-9EC5ED87C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B0CF5CDB-6AC2-45EB-A1A4-DA5AFEB37C8E}" type="slidenum">
              <a:rPr lang="en-US" altLang="ca-ES" smtClean="0"/>
              <a:pPr/>
              <a:t>11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2395797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0EAE42B-E136-4584-8780-A66FC48D6C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2013E36-4D3E-4194-9E00-6318A3F549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ca-ES">
              <a:ea typeface="Geneva" charset="0"/>
              <a:cs typeface="Geneva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6100291-F697-43EA-98E7-5677C89F0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B0CF5CDB-6AC2-45EB-A1A4-DA5AFEB37C8E}" type="slidenum">
              <a:rPr lang="en-US" altLang="ca-ES" smtClean="0"/>
              <a:pPr/>
              <a:t>12</a:t>
            </a:fld>
            <a:endParaRPr lang="en-US" altLang="ca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0EAE42B-E136-4584-8780-A66FC48D6C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2013E36-4D3E-4194-9E00-6318A3F549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ca-ES">
              <a:ea typeface="Geneva" charset="0"/>
              <a:cs typeface="Geneva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6100291-F697-43EA-98E7-5677C89F0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B0CF5CDB-6AC2-45EB-A1A4-DA5AFEB37C8E}" type="slidenum">
              <a:rPr lang="en-US" altLang="ca-ES" smtClean="0"/>
              <a:pPr/>
              <a:t>13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624801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C5E33-B1A5-4329-AA45-8A0605C8A47F}" type="slidenum">
              <a:rPr lang="en-US" altLang="ca-ES" smtClean="0"/>
              <a:pPr>
                <a:defRPr/>
              </a:pPr>
              <a:t>14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57930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C5E33-B1A5-4329-AA45-8A0605C8A47F}" type="slidenum">
              <a:rPr lang="en-US" altLang="ca-ES" smtClean="0"/>
              <a:pPr>
                <a:defRPr/>
              </a:pPr>
              <a:t>2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002146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A13AD6D-0AC2-4EFA-8FDD-8A15126CB7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8505A2CF-F1FB-442D-B55E-C052AAAC63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ca-ES" err="1">
                <a:ea typeface="Geneva" charset="0"/>
                <a:cs typeface="Geneva" charset="0"/>
              </a:rPr>
              <a:t>Mantenim</a:t>
            </a:r>
            <a:r>
              <a:rPr lang="es-ES_tradnl" altLang="ca-ES">
                <a:ea typeface="Geneva" charset="0"/>
                <a:cs typeface="Geneva" charset="0"/>
              </a:rPr>
              <a:t> les </a:t>
            </a:r>
            <a:r>
              <a:rPr lang="es-ES_tradnl" altLang="ca-ES" err="1">
                <a:ea typeface="Geneva" charset="0"/>
                <a:cs typeface="Geneva" charset="0"/>
              </a:rPr>
              <a:t>mateixes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línies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estratègiques</a:t>
            </a:r>
            <a:r>
              <a:rPr lang="es-ES_tradnl" altLang="ca-ES">
                <a:ea typeface="Geneva" charset="0"/>
                <a:cs typeface="Geneva" charset="0"/>
              </a:rPr>
              <a:t>: 11 EN TOTAL </a:t>
            </a:r>
            <a:r>
              <a:rPr lang="es-ES_tradnl" altLang="ca-ES" err="1">
                <a:ea typeface="Geneva" charset="0"/>
                <a:cs typeface="Geneva" charset="0"/>
              </a:rPr>
              <a:t>però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intentem</a:t>
            </a:r>
            <a:r>
              <a:rPr lang="es-ES_tradnl" altLang="ca-ES">
                <a:ea typeface="Geneva" charset="0"/>
                <a:cs typeface="Geneva" charset="0"/>
              </a:rPr>
              <a:t> acotar les </a:t>
            </a:r>
            <a:r>
              <a:rPr lang="es-ES_tradnl" altLang="ca-ES" err="1">
                <a:ea typeface="Geneva" charset="0"/>
                <a:cs typeface="Geneva" charset="0"/>
              </a:rPr>
              <a:t>accions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inlcoses</a:t>
            </a:r>
            <a:r>
              <a:rPr lang="es-ES_tradnl" altLang="ca-ES">
                <a:ea typeface="Geneva" charset="0"/>
                <a:cs typeface="Geneva" charset="0"/>
              </a:rPr>
              <a:t> a cada una de les </a:t>
            </a:r>
            <a:r>
              <a:rPr lang="es-ES_tradnl" altLang="ca-ES" err="1">
                <a:ea typeface="Geneva" charset="0"/>
                <a:cs typeface="Geneva" charset="0"/>
              </a:rPr>
              <a:t>línies</a:t>
            </a:r>
            <a:r>
              <a:rPr lang="es-ES_tradnl" altLang="ca-ES">
                <a:ea typeface="Geneva" charset="0"/>
                <a:cs typeface="Geneva" charset="0"/>
              </a:rPr>
              <a:t> a aquelles que es </a:t>
            </a:r>
            <a:r>
              <a:rPr lang="es-ES_tradnl" altLang="ca-ES" err="1">
                <a:ea typeface="Geneva" charset="0"/>
                <a:cs typeface="Geneva" charset="0"/>
              </a:rPr>
              <a:t>comparteixen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amb</a:t>
            </a:r>
            <a:r>
              <a:rPr lang="es-ES_tradnl" altLang="ca-ES">
                <a:ea typeface="Geneva" charset="0"/>
                <a:cs typeface="Geneva" charset="0"/>
              </a:rPr>
              <a:t> les </a:t>
            </a:r>
            <a:r>
              <a:rPr lang="es-ES_tradnl" altLang="ca-ES" err="1">
                <a:ea typeface="Geneva" charset="0"/>
                <a:cs typeface="Geneva" charset="0"/>
              </a:rPr>
              <a:t>línies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estratègiques</a:t>
            </a:r>
            <a:r>
              <a:rPr lang="es-ES_tradnl" altLang="ca-ES">
                <a:ea typeface="Geneva" charset="0"/>
                <a:cs typeface="Geneva" charset="0"/>
              </a:rPr>
              <a:t> de Salut.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ca-ES" err="1">
                <a:ea typeface="Geneva" charset="0"/>
                <a:cs typeface="Geneva" charset="0"/>
              </a:rPr>
              <a:t>Això</a:t>
            </a:r>
            <a:r>
              <a:rPr lang="es-ES_tradnl" altLang="ca-ES">
                <a:ea typeface="Geneva" charset="0"/>
                <a:cs typeface="Geneva" charset="0"/>
              </a:rPr>
              <a:t> no </a:t>
            </a:r>
            <a:r>
              <a:rPr lang="es-ES_tradnl" altLang="ca-ES" err="1">
                <a:ea typeface="Geneva" charset="0"/>
                <a:cs typeface="Geneva" charset="0"/>
              </a:rPr>
              <a:t>exclou</a:t>
            </a:r>
            <a:r>
              <a:rPr lang="es-ES_tradnl" altLang="ca-ES">
                <a:ea typeface="Geneva" charset="0"/>
                <a:cs typeface="Geneva" charset="0"/>
              </a:rPr>
              <a:t> que </a:t>
            </a:r>
            <a:r>
              <a:rPr lang="es-ES_tradnl" altLang="ca-ES" err="1">
                <a:ea typeface="Geneva" charset="0"/>
                <a:cs typeface="Geneva" charset="0"/>
              </a:rPr>
              <a:t>seguim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treballant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amb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projectes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interns</a:t>
            </a:r>
            <a:r>
              <a:rPr lang="es-ES_tradnl" altLang="ca-ES">
                <a:ea typeface="Geneva" charset="0"/>
                <a:cs typeface="Geneva" charset="0"/>
              </a:rPr>
              <a:t> i </a:t>
            </a:r>
            <a:r>
              <a:rPr lang="es-ES_tradnl" altLang="ca-ES" err="1">
                <a:ea typeface="Geneva" charset="0"/>
                <a:cs typeface="Geneva" charset="0"/>
              </a:rPr>
              <a:t>accions</a:t>
            </a:r>
            <a:r>
              <a:rPr lang="es-ES_tradnl" altLang="ca-ES">
                <a:ea typeface="Geneva" charset="0"/>
                <a:cs typeface="Geneva" charset="0"/>
              </a:rPr>
              <a:t> que ja </a:t>
            </a:r>
            <a:r>
              <a:rPr lang="es-ES_tradnl" altLang="ca-ES" err="1">
                <a:ea typeface="Geneva" charset="0"/>
                <a:cs typeface="Geneva" charset="0"/>
              </a:rPr>
              <a:t>portem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temps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desenvolupant</a:t>
            </a:r>
            <a:r>
              <a:rPr lang="es-ES_tradnl" altLang="ca-ES">
                <a:ea typeface="Geneva" charset="0"/>
                <a:cs typeface="Geneva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es-ES_tradnl" altLang="ca-ES">
              <a:ea typeface="Geneva" charset="0"/>
              <a:cs typeface="Geneva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D17BC041-8B1B-4FC1-9150-4A1AEEAB2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868E30D5-8F0F-41A7-8822-0AD4E32FE24C}" type="slidenum">
              <a:rPr lang="en-US" altLang="ca-ES" smtClean="0"/>
              <a:pPr/>
              <a:t>3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747027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A13AD6D-0AC2-4EFA-8FDD-8A15126CB7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8505A2CF-F1FB-442D-B55E-C052AAAC63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ca-ES">
              <a:ea typeface="Geneva" charset="0"/>
              <a:cs typeface="Geneva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D17BC041-8B1B-4FC1-9150-4A1AEEAB2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868E30D5-8F0F-41A7-8822-0AD4E32FE24C}" type="slidenum">
              <a:rPr lang="en-US" altLang="ca-ES" smtClean="0"/>
              <a:pPr/>
              <a:t>4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534077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12D10DF-0856-4F8D-AE6E-C478CFD5E7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DDEBE149-C8AB-41D7-A5EC-0B5A24BA93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>
                <a:cs typeface="Calibri"/>
              </a:rPr>
              <a:t>ORIOL: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s-ES_tradnl">
              <a:cs typeface="Calibri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>
                <a:cs typeface="Calibri"/>
              </a:rPr>
              <a:t>1.1 </a:t>
            </a:r>
            <a:r>
              <a:rPr lang="es-ES_tradnl" err="1">
                <a:cs typeface="Calibri"/>
              </a:rPr>
              <a:t>liderats</a:t>
            </a:r>
            <a:r>
              <a:rPr lang="es-ES_tradnl">
                <a:cs typeface="Calibri"/>
              </a:rPr>
              <a:t> per les </a:t>
            </a:r>
            <a:r>
              <a:rPr lang="es-ES_tradnl" err="1">
                <a:cs typeface="Calibri"/>
              </a:rPr>
              <a:t>comissions</a:t>
            </a:r>
            <a:r>
              <a:rPr lang="es-ES_tradnl">
                <a:cs typeface="Calibri"/>
              </a:rPr>
              <a:t> de comunitaria </a:t>
            </a:r>
            <a:r>
              <a:rPr lang="es-ES_tradnl" err="1">
                <a:cs typeface="Calibri"/>
              </a:rPr>
              <a:t>dels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equips</a:t>
            </a:r>
            <a:endParaRPr lang="es-ES_tradnl">
              <a:cs typeface="Calibri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>
                <a:cs typeface="Calibri"/>
              </a:rPr>
              <a:t>1.2: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 err="1">
                <a:cs typeface="Calibri"/>
              </a:rPr>
              <a:t>Revisió</a:t>
            </a:r>
            <a:r>
              <a:rPr lang="es-ES_tradnl">
                <a:cs typeface="Calibri"/>
              </a:rPr>
              <a:t> bucodental: </a:t>
            </a:r>
            <a:r>
              <a:rPr lang="es-ES_tradnl" err="1">
                <a:cs typeface="Calibri"/>
              </a:rPr>
              <a:t>s’ha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ampliat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als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nens</a:t>
            </a:r>
            <a:r>
              <a:rPr lang="es-ES_tradnl">
                <a:cs typeface="Calibri"/>
              </a:rPr>
              <a:t> de P4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 err="1">
                <a:cs typeface="Calibri"/>
              </a:rPr>
              <a:t>Escoles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lliures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d’assatjament</a:t>
            </a:r>
            <a:r>
              <a:rPr lang="es-ES_tradnl">
                <a:cs typeface="Calibri"/>
              </a:rPr>
              <a:t> escolar: </a:t>
            </a:r>
            <a:r>
              <a:rPr lang="es-ES_tradnl" err="1">
                <a:cs typeface="Calibri"/>
              </a:rPr>
              <a:t>Grup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treball</a:t>
            </a:r>
            <a:r>
              <a:rPr lang="es-ES_tradnl">
                <a:cs typeface="Calibri"/>
              </a:rPr>
              <a:t> va confeccionar un </a:t>
            </a:r>
            <a:r>
              <a:rPr lang="es-ES_tradnl" err="1">
                <a:cs typeface="Calibri"/>
              </a:rPr>
              <a:t>cataleg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accions</a:t>
            </a:r>
            <a:r>
              <a:rPr lang="es-ES_tradnl">
                <a:cs typeface="Calibri"/>
              </a:rPr>
              <a:t> que </a:t>
            </a:r>
            <a:r>
              <a:rPr lang="es-ES_tradnl" err="1">
                <a:cs typeface="Calibri"/>
              </a:rPr>
              <a:t>oferiem</a:t>
            </a:r>
            <a:r>
              <a:rPr lang="es-ES_tradnl">
                <a:cs typeface="Calibri"/>
              </a:rPr>
              <a:t> a les </a:t>
            </a:r>
            <a:r>
              <a:rPr lang="es-ES_tradnl" err="1">
                <a:cs typeface="Calibri"/>
              </a:rPr>
              <a:t>escoles</a:t>
            </a:r>
            <a:r>
              <a:rPr lang="es-ES_tradnl">
                <a:cs typeface="Calibri"/>
              </a:rPr>
              <a:t> que incl. </a:t>
            </a:r>
            <a:r>
              <a:rPr lang="es-ES_tradnl" err="1">
                <a:cs typeface="Calibri"/>
              </a:rPr>
              <a:t>Div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tallers</a:t>
            </a:r>
            <a:r>
              <a:rPr lang="es-ES_tradnl">
                <a:cs typeface="Calibri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 err="1">
                <a:cs typeface="Calibri"/>
              </a:rPr>
              <a:t>Actualment</a:t>
            </a:r>
            <a:r>
              <a:rPr lang="es-ES_tradnl">
                <a:cs typeface="Calibri"/>
              </a:rPr>
              <a:t> ja </a:t>
            </a:r>
            <a:r>
              <a:rPr lang="es-ES_tradnl" err="1">
                <a:cs typeface="Calibri"/>
              </a:rPr>
              <a:t>tenim</a:t>
            </a:r>
            <a:r>
              <a:rPr lang="es-ES_tradnl">
                <a:cs typeface="Calibri"/>
              </a:rPr>
              <a:t> 2 </a:t>
            </a:r>
            <a:r>
              <a:rPr lang="es-ES_tradnl" err="1">
                <a:cs typeface="Calibri"/>
              </a:rPr>
              <a:t>escoles</a:t>
            </a:r>
            <a:r>
              <a:rPr lang="es-ES_tradnl">
                <a:cs typeface="Calibri"/>
              </a:rPr>
              <a:t> interesades, i </a:t>
            </a:r>
            <a:r>
              <a:rPr lang="es-ES_tradnl" err="1">
                <a:cs typeface="Calibri"/>
              </a:rPr>
              <a:t>els</a:t>
            </a:r>
            <a:r>
              <a:rPr lang="es-ES_tradnl">
                <a:cs typeface="Calibri"/>
              </a:rPr>
              <a:t> RBEC I </a:t>
            </a:r>
            <a:r>
              <a:rPr lang="es-ES_tradnl" err="1">
                <a:cs typeface="Calibri"/>
              </a:rPr>
              <a:t>inf</a:t>
            </a:r>
            <a:r>
              <a:rPr lang="es-ES_tradnl">
                <a:cs typeface="Calibri"/>
              </a:rPr>
              <a:t> Salut i </a:t>
            </a:r>
            <a:r>
              <a:rPr lang="es-ES_tradnl" err="1">
                <a:cs typeface="Calibri"/>
              </a:rPr>
              <a:t>escola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reunions</a:t>
            </a:r>
            <a:r>
              <a:rPr lang="es-ES_tradnl">
                <a:cs typeface="Calibri"/>
              </a:rPr>
              <a:t> per planificar </a:t>
            </a:r>
            <a:r>
              <a:rPr lang="es-ES_tradnl" err="1">
                <a:cs typeface="Calibri"/>
              </a:rPr>
              <a:t>aquests</a:t>
            </a:r>
            <a:r>
              <a:rPr lang="es-ES_tradnl">
                <a:cs typeface="Calibri"/>
              </a:rPr>
              <a:t>,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 err="1">
                <a:cs typeface="Calibri"/>
              </a:rPr>
              <a:t>Segueix</a:t>
            </a:r>
            <a:r>
              <a:rPr lang="es-ES_tradnl">
                <a:cs typeface="Calibri"/>
              </a:rPr>
              <a:t> el </a:t>
            </a:r>
            <a:r>
              <a:rPr lang="es-ES_tradnl" err="1">
                <a:cs typeface="Calibri"/>
              </a:rPr>
              <a:t>projecte</a:t>
            </a:r>
            <a:r>
              <a:rPr lang="es-ES_tradnl">
                <a:cs typeface="Calibri"/>
              </a:rPr>
              <a:t> igual, </a:t>
            </a:r>
            <a:r>
              <a:rPr lang="es-ES_tradnl" err="1">
                <a:cs typeface="Calibri"/>
              </a:rPr>
              <a:t>arrel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aquest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projecte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s’ha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ampliat</a:t>
            </a:r>
            <a:r>
              <a:rPr lang="es-ES_tradnl">
                <a:cs typeface="Calibri"/>
              </a:rPr>
              <a:t> a totes les dones </a:t>
            </a:r>
            <a:r>
              <a:rPr lang="es-ES_tradnl" err="1">
                <a:cs typeface="Calibri"/>
              </a:rPr>
              <a:t>via</a:t>
            </a:r>
            <a:r>
              <a:rPr lang="es-ES_tradnl">
                <a:cs typeface="Calibri"/>
              </a:rPr>
              <a:t> LMS CODI QR.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>
                <a:cs typeface="Calibri"/>
              </a:rPr>
              <a:t>Escola inclusiva continua, no </a:t>
            </a:r>
            <a:r>
              <a:rPr lang="es-ES_tradnl" err="1">
                <a:cs typeface="Calibri"/>
              </a:rPr>
              <a:t>nous</a:t>
            </a:r>
            <a:r>
              <a:rPr lang="es-ES_tradnl">
                <a:cs typeface="Calibri"/>
              </a:rPr>
              <a:t> casos.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 err="1">
                <a:cs typeface="Calibri"/>
              </a:rPr>
              <a:t>Apropa’t</a:t>
            </a:r>
            <a:r>
              <a:rPr lang="es-ES_tradnl">
                <a:cs typeface="Calibri"/>
              </a:rPr>
              <a:t>: Taller </a:t>
            </a:r>
            <a:r>
              <a:rPr lang="es-ES_tradnl" err="1">
                <a:cs typeface="Calibri"/>
              </a:rPr>
              <a:t>cuidadors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liderat</a:t>
            </a:r>
            <a:r>
              <a:rPr lang="es-ES_tradnl">
                <a:cs typeface="Calibri"/>
              </a:rPr>
              <a:t> per la Maica. Fase </a:t>
            </a:r>
            <a:r>
              <a:rPr lang="es-ES_tradnl" err="1">
                <a:cs typeface="Calibri"/>
              </a:rPr>
              <a:t>Pilot</a:t>
            </a:r>
            <a:r>
              <a:rPr lang="es-ES_tradnl">
                <a:cs typeface="Calibri"/>
              </a:rPr>
              <a:t> CAP Les Corts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>
                <a:cs typeface="Calibri"/>
              </a:rPr>
              <a:t>GAM: RBECS </a:t>
            </a:r>
            <a:r>
              <a:rPr lang="es-ES_tradnl" err="1">
                <a:cs typeface="Calibri"/>
              </a:rPr>
              <a:t>continuem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amb</a:t>
            </a:r>
            <a:r>
              <a:rPr lang="es-ES_tradnl">
                <a:cs typeface="Calibri"/>
              </a:rPr>
              <a:t> un sol </a:t>
            </a:r>
            <a:r>
              <a:rPr lang="es-ES_tradnl" err="1">
                <a:cs typeface="Calibri"/>
              </a:rPr>
              <a:t>grup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actiu</a:t>
            </a:r>
            <a:r>
              <a:rPr lang="es-ES_tradnl">
                <a:cs typeface="Calibri"/>
              </a:rPr>
              <a:t> que es </a:t>
            </a:r>
            <a:r>
              <a:rPr lang="es-ES_tradnl" err="1">
                <a:cs typeface="Calibri"/>
              </a:rPr>
              <a:t>reuneixen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Cristelleria</a:t>
            </a:r>
            <a:r>
              <a:rPr lang="es-ES_tradnl">
                <a:cs typeface="Calibri"/>
              </a:rPr>
              <a:t> Planes. ACTIU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 err="1">
                <a:cs typeface="Calibri"/>
              </a:rPr>
              <a:t>Meduhta</a:t>
            </a:r>
            <a:r>
              <a:rPr lang="es-ES_tradnl">
                <a:cs typeface="Calibri"/>
              </a:rPr>
              <a:t>:  </a:t>
            </a:r>
            <a:r>
              <a:rPr lang="es-ES_tradnl" err="1">
                <a:cs typeface="Calibri"/>
              </a:rPr>
              <a:t>Projecta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d’educación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sanoitaria</a:t>
            </a:r>
            <a:r>
              <a:rPr lang="es-ES_tradnl">
                <a:cs typeface="Calibri"/>
              </a:rPr>
              <a:t> que aposta per </a:t>
            </a:r>
            <a:r>
              <a:rPr lang="es-ES_tradnl" err="1">
                <a:cs typeface="Calibri"/>
              </a:rPr>
              <a:t>l’ús</a:t>
            </a:r>
            <a:r>
              <a:rPr lang="es-ES_tradnl">
                <a:cs typeface="Calibri"/>
              </a:rPr>
              <a:t> de les noves </a:t>
            </a:r>
            <a:r>
              <a:rPr lang="es-ES_tradnl" err="1">
                <a:cs typeface="Calibri"/>
              </a:rPr>
              <a:t>tecnologies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enfocat</a:t>
            </a:r>
            <a:r>
              <a:rPr lang="es-ES_tradnl">
                <a:cs typeface="Calibri"/>
              </a:rPr>
              <a:t> en </a:t>
            </a:r>
            <a:r>
              <a:rPr lang="es-ES_tradnl" err="1">
                <a:cs typeface="Calibri"/>
              </a:rPr>
              <a:t>pacients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amb</a:t>
            </a:r>
            <a:r>
              <a:rPr lang="es-ES_tradnl">
                <a:cs typeface="Calibri"/>
              </a:rPr>
              <a:t> HTA. MATERIALS ok, falta difusión i implementación.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>
                <a:cs typeface="Calibri"/>
              </a:rPr>
              <a:t>1.3: </a:t>
            </a:r>
            <a:r>
              <a:rPr lang="es-ES_tradnl" err="1">
                <a:cs typeface="Calibri"/>
              </a:rPr>
              <a:t>és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manté</a:t>
            </a:r>
            <a:r>
              <a:rPr lang="es-ES_tradnl">
                <a:cs typeface="Calibri"/>
              </a:rPr>
              <a:t> activa la </a:t>
            </a:r>
            <a:r>
              <a:rPr lang="es-ES_tradnl" err="1">
                <a:cs typeface="Calibri"/>
              </a:rPr>
              <a:t>comisió</a:t>
            </a:r>
            <a:r>
              <a:rPr lang="es-ES_tradnl">
                <a:cs typeface="Calibri"/>
              </a:rPr>
              <a:t>, i </a:t>
            </a:r>
            <a:r>
              <a:rPr lang="es-ES_tradnl" err="1">
                <a:cs typeface="Calibri"/>
              </a:rPr>
              <a:t>treballen</a:t>
            </a:r>
            <a:r>
              <a:rPr lang="es-ES_tradnl">
                <a:cs typeface="Calibri"/>
              </a:rPr>
              <a:t> la </a:t>
            </a:r>
            <a:r>
              <a:rPr lang="es-ES_tradnl" err="1">
                <a:cs typeface="Calibri"/>
              </a:rPr>
              <a:t>formació</a:t>
            </a:r>
            <a:r>
              <a:rPr lang="es-ES_tradnl">
                <a:cs typeface="Calibri"/>
              </a:rPr>
              <a:t> i difusión </a:t>
            </a:r>
            <a:r>
              <a:rPr lang="es-ES_tradnl" err="1">
                <a:cs typeface="Calibri"/>
              </a:rPr>
              <a:t>dels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procediments</a:t>
            </a:r>
            <a:r>
              <a:rPr lang="es-ES_tradnl">
                <a:cs typeface="Calibri"/>
              </a:rPr>
              <a:t> i </a:t>
            </a:r>
            <a:r>
              <a:rPr lang="es-ES_tradnl" err="1">
                <a:cs typeface="Calibri"/>
              </a:rPr>
              <a:t>protocols</a:t>
            </a:r>
            <a:r>
              <a:rPr lang="es-ES_tradnl">
                <a:cs typeface="Calibri"/>
              </a:rPr>
              <a:t> que cal seguir.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0FF4CD5-C57D-4311-A880-154E6DF18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07225CFA-B1C4-4253-A11C-53A91E5264B0}" type="slidenum">
              <a:rPr lang="en-US" altLang="ca-ES" smtClean="0"/>
              <a:pPr/>
              <a:t>5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62971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12D10DF-0856-4F8D-AE6E-C478CFD5E7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DDEBE149-C8AB-41D7-A5EC-0B5A24BA93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 rtl="0" fontAlgn="base"/>
            <a:r>
              <a:rPr lang="es-ES" sz="1200" b="0" i="0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SILVIA</a:t>
            </a:r>
          </a:p>
          <a:p>
            <a:pPr rtl="0" fontAlgn="base"/>
            <a:r>
              <a:rPr lang="es-ES" sz="1200" b="0" i="0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​1.1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Projectes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Claus en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els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tres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equips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!</a:t>
            </a:r>
          </a:p>
          <a:p>
            <a:pPr rtl="0" fontAlgn="base"/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Planificat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: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Implementat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a Casanova i Borrell i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inici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pilot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abril al CAP Les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corts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(están en fase de consolidar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grup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motor i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treballant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els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passos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previs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a la implementación)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Model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a seguir Borrell (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ens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ho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van explicar a la jornada de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tancament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del 2023). </a:t>
            </a:r>
          </a:p>
          <a:p>
            <a:pPr rtl="0" fontAlgn="base"/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Casanova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és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el centre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amb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més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pacients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planificat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inclosos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i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durant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el mes de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feberer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és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el centre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amb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menys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pacients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que han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sol·licitat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visita per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seguiment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de patología crónica per la PXM. </a:t>
            </a:r>
          </a:p>
          <a:p>
            <a:pPr rtl="0" fontAlgn="base"/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PXM: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implementat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als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3 centres.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Reunions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quinzenals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d’incidències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amb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els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caps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de UAC i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reunions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quinzenals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amb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l’equip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d’enginyers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de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Catsalut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per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treballar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conjuntamente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amb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alres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equips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les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incidències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i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accions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de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millora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, </a:t>
            </a:r>
          </a:p>
          <a:p>
            <a:pPr rtl="0" fontAlgn="base"/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Grup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coordinación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farmacèutics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: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activitat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liderada per les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comissions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de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farmàcia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dels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tres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equips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. </a:t>
            </a:r>
          </a:p>
          <a:p>
            <a:pPr rtl="0" fontAlgn="base"/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Prescipció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social: Potenciar-la i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aprofitar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els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coneixements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d’aquests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actius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que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ens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ofereixen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els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nous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perfils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professionals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</a:p>
          <a:p>
            <a:pPr rtl="0" fontAlgn="base"/>
            <a:endParaRPr lang="es-ES" sz="1200" b="0" i="0" u="none" strike="noStrike" kern="1200">
              <a:solidFill>
                <a:schemeClr val="tx1"/>
              </a:solidFill>
              <a:effectLst/>
              <a:latin typeface="+mn-lt"/>
              <a:ea typeface="Geneva" pitchFamily="-110" charset="-128"/>
              <a:cs typeface="Geneva" pitchFamily="-110" charset="-128"/>
            </a:endParaRPr>
          </a:p>
          <a:p>
            <a:pPr rtl="0" fontAlgn="base"/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1.2FRAGILITAT: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Acció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clau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a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treballar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a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tot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el territorio. A CAPSBE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concretem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amb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les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següents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accions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:</a:t>
            </a:r>
          </a:p>
          <a:p>
            <a:pPr rtl="0" fontAlgn="base"/>
            <a:endParaRPr lang="es-ES" sz="1200" b="0" i="0" u="none" strike="noStrike" kern="1200">
              <a:solidFill>
                <a:schemeClr val="tx1"/>
              </a:solidFill>
              <a:effectLst/>
              <a:latin typeface="+mn-lt"/>
              <a:ea typeface="Geneva" pitchFamily="-110" charset="-128"/>
              <a:cs typeface="Geneva" pitchFamily="-110" charset="-128"/>
            </a:endParaRPr>
          </a:p>
          <a:p>
            <a:pPr rtl="0" fontAlgn="base"/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1.3 PROACTIVITAT: si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som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capaços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d’asegurar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aquesta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proactivitat, es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veurà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el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resultat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en la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càrrega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de les agendes</a:t>
            </a:r>
          </a:p>
          <a:p>
            <a:pPr rtl="0" fontAlgn="base"/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Durant el mes de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febrer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a CAPSBE:</a:t>
            </a:r>
          </a:p>
          <a:p>
            <a:pPr rtl="0" fontAlgn="base"/>
            <a:endParaRPr lang="pt-BR" sz="1200" b="0" i="0" u="none" strike="noStrike" kern="1200">
              <a:solidFill>
                <a:schemeClr val="tx1"/>
              </a:solidFill>
              <a:effectLst/>
              <a:latin typeface="+mn-lt"/>
              <a:ea typeface="Geneva" pitchFamily="-110" charset="-128"/>
              <a:cs typeface="Geneva" pitchFamily="-110" charset="-128"/>
            </a:endParaRPr>
          </a:p>
          <a:p>
            <a:pPr rtl="0" fontAlgn="base"/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Renovació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prescripció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pla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de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medicació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	1365(ACCESSOS)	84,1%	100,00%		423(PACIENTS HAN AGAFAT CITA PEL MOTIU RENOVACIÓ MEDICACIÓ)	36,8% (S’HAN PROGRAMAT AMB EINA PXM I LA RESTA PER ECAP)</a:t>
            </a:r>
          </a:p>
          <a:p>
            <a:pPr rtl="0" fontAlgn="base"/>
            <a:endParaRPr lang="pt-BR" sz="1200" b="0" i="0" u="none" strike="noStrike" kern="1200">
              <a:solidFill>
                <a:schemeClr val="tx1"/>
              </a:solidFill>
              <a:effectLst/>
              <a:latin typeface="+mn-lt"/>
              <a:ea typeface="Geneva" pitchFamily="-110" charset="-128"/>
              <a:cs typeface="Geneva" pitchFamily="-110" charset="-128"/>
            </a:endParaRPr>
          </a:p>
          <a:p>
            <a:pPr rtl="0" fontAlgn="base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1.4: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integració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sanitária i social: cal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anar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fent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aproximacions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amb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SS per garantir aquesta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integració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.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Borrell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ja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há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iniciat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reunions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)</a:t>
            </a:r>
          </a:p>
          <a:p>
            <a:pPr rtl="0" fontAlgn="base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1.5 proves diagnostiques: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crearem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grup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de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treball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per avaluar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tant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l’increment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de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sol·licituds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de proves com la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indicació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d’aquestes</a:t>
            </a:r>
            <a:endParaRPr lang="es-ES" sz="1200" b="0" i="0" u="none" strike="noStrike" kern="1200">
              <a:solidFill>
                <a:schemeClr val="tx1"/>
              </a:solidFill>
              <a:effectLst/>
              <a:latin typeface="+mn-lt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0FF4CD5-C57D-4311-A880-154E6DF18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07225CFA-B1C4-4253-A11C-53A91E5264B0}" type="slidenum">
              <a:rPr lang="en-US" altLang="ca-ES" smtClean="0"/>
              <a:pPr/>
              <a:t>6</a:t>
            </a:fld>
            <a:endParaRPr lang="en-US" altLang="ca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0C5E59A-4DC8-4F97-8F27-14722BBBBF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7587A7C-59D3-4917-8A24-C5574DBA5C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ORIOL: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1.1. </a:t>
            </a:r>
            <a:r>
              <a:rPr lang="es-ES_tradnl" altLang="ca-ES" err="1">
                <a:ea typeface="Geneva" charset="0"/>
                <a:cs typeface="Geneva" charset="0"/>
              </a:rPr>
              <a:t>Tots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els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perfils</a:t>
            </a:r>
            <a:r>
              <a:rPr lang="es-ES_tradnl" altLang="ca-ES">
                <a:ea typeface="Geneva" charset="0"/>
                <a:cs typeface="Geneva" charset="0"/>
              </a:rPr>
              <a:t> están plenamente </a:t>
            </a:r>
            <a:r>
              <a:rPr lang="es-ES_tradnl" altLang="ca-ES" err="1">
                <a:ea typeface="Geneva" charset="0"/>
                <a:cs typeface="Geneva" charset="0"/>
              </a:rPr>
              <a:t>integrats</a:t>
            </a:r>
            <a:r>
              <a:rPr lang="es-ES_tradnl" altLang="ca-ES">
                <a:ea typeface="Geneva" charset="0"/>
                <a:cs typeface="Geneva" charset="0"/>
              </a:rPr>
              <a:t>, </a:t>
            </a:r>
            <a:r>
              <a:rPr lang="es-ES_tradnl" altLang="ca-ES" err="1">
                <a:ea typeface="Geneva" charset="0"/>
                <a:cs typeface="Geneva" charset="0"/>
              </a:rPr>
              <a:t>coneguts</a:t>
            </a:r>
            <a:r>
              <a:rPr lang="es-ES_tradnl" altLang="ca-ES">
                <a:ea typeface="Geneva" charset="0"/>
                <a:cs typeface="Geneva" charset="0"/>
              </a:rPr>
              <a:t> en </a:t>
            </a:r>
            <a:r>
              <a:rPr lang="es-ES_tradnl" altLang="ca-ES" err="1">
                <a:ea typeface="Geneva" charset="0"/>
                <a:cs typeface="Geneva" charset="0"/>
              </a:rPr>
              <a:t>els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equips</a:t>
            </a:r>
            <a:r>
              <a:rPr lang="es-ES_tradnl" altLang="ca-ES">
                <a:ea typeface="Geneva" charset="0"/>
                <a:cs typeface="Geneva" charset="0"/>
              </a:rPr>
              <a:t> i </a:t>
            </a:r>
            <a:r>
              <a:rPr lang="es-ES_tradnl" altLang="ca-ES" err="1">
                <a:ea typeface="Geneva" charset="0"/>
                <a:cs typeface="Geneva" charset="0"/>
              </a:rPr>
              <a:t>desenvolupen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els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projectes</a:t>
            </a:r>
            <a:r>
              <a:rPr lang="es-ES_tradnl" altLang="ca-ES">
                <a:ea typeface="Geneva" charset="0"/>
                <a:cs typeface="Geneva" charset="0"/>
              </a:rPr>
              <a:t> que ja van iniciar </a:t>
            </a:r>
            <a:r>
              <a:rPr lang="es-ES_tradnl" altLang="ca-ES" err="1">
                <a:ea typeface="Geneva" charset="0"/>
                <a:cs typeface="Geneva" charset="0"/>
              </a:rPr>
              <a:t>l’any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passat</a:t>
            </a:r>
            <a:r>
              <a:rPr lang="es-ES_tradnl" altLang="ca-ES">
                <a:ea typeface="Geneva" charset="0"/>
                <a:cs typeface="Geneva" charset="0"/>
              </a:rPr>
              <a:t>. </a:t>
            </a:r>
            <a:r>
              <a:rPr lang="es-ES_tradnl" altLang="ca-ES" err="1">
                <a:ea typeface="Geneva" charset="0"/>
                <a:cs typeface="Geneva" charset="0"/>
              </a:rPr>
              <a:t>Higui</a:t>
            </a:r>
            <a:r>
              <a:rPr lang="es-ES_tradnl" altLang="ca-ES">
                <a:ea typeface="Geneva" charset="0"/>
                <a:cs typeface="Geneva" charset="0"/>
              </a:rPr>
              <a:t>. </a:t>
            </a:r>
            <a:r>
              <a:rPr lang="es-ES_tradnl" altLang="ca-ES" err="1">
                <a:ea typeface="Geneva" charset="0"/>
                <a:cs typeface="Geneva" charset="0"/>
              </a:rPr>
              <a:t>Hem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oincorporat</a:t>
            </a:r>
            <a:r>
              <a:rPr lang="es-ES_tradnl" altLang="ca-ES">
                <a:ea typeface="Geneva" charset="0"/>
                <a:cs typeface="Geneva" charset="0"/>
              </a:rPr>
              <a:t> la 3ª i </a:t>
            </a:r>
            <a:r>
              <a:rPr lang="es-ES_tradnl" altLang="ca-ES" err="1">
                <a:ea typeface="Geneva" charset="0"/>
                <a:cs typeface="Geneva" charset="0"/>
              </a:rPr>
              <a:t>s’ampli</a:t>
            </a:r>
            <a:r>
              <a:rPr lang="es-ES_tradnl" altLang="ca-ES">
                <a:ea typeface="Geneva" charset="0"/>
                <a:cs typeface="Geneva" charset="0"/>
              </a:rPr>
              <a:t> el </a:t>
            </a:r>
            <a:r>
              <a:rPr lang="es-ES_tradnl" altLang="ca-ES" err="1">
                <a:ea typeface="Geneva" charset="0"/>
                <a:cs typeface="Geneva" charset="0"/>
              </a:rPr>
              <a:t>projecte</a:t>
            </a:r>
            <a:r>
              <a:rPr lang="es-ES_tradnl" altLang="ca-ES">
                <a:ea typeface="Geneva" charset="0"/>
                <a:cs typeface="Geneva" charset="0"/>
              </a:rPr>
              <a:t> de la </a:t>
            </a:r>
            <a:r>
              <a:rPr lang="es-ES_tradnl" altLang="ca-ES" err="1">
                <a:ea typeface="Geneva" charset="0"/>
                <a:cs typeface="Geneva" charset="0"/>
              </a:rPr>
              <a:t>rev.</a:t>
            </a:r>
            <a:r>
              <a:rPr lang="es-ES_tradnl" altLang="ca-ES">
                <a:ea typeface="Geneva" charset="0"/>
                <a:cs typeface="Geneva" charset="0"/>
              </a:rPr>
              <a:t> Bucodental </a:t>
            </a:r>
            <a:r>
              <a:rPr lang="es-ES_tradnl" altLang="ca-ES" err="1">
                <a:ea typeface="Geneva" charset="0"/>
                <a:cs typeface="Geneva" charset="0"/>
              </a:rPr>
              <a:t>als</a:t>
            </a:r>
            <a:r>
              <a:rPr lang="es-ES_tradnl" altLang="ca-ES">
                <a:ea typeface="Geneva" charset="0"/>
                <a:cs typeface="Geneva" charset="0"/>
              </a:rPr>
              <a:t> tres </a:t>
            </a:r>
            <a:r>
              <a:rPr lang="es-ES_tradnl" altLang="ca-ES" err="1">
                <a:ea typeface="Geneva" charset="0"/>
                <a:cs typeface="Geneva" charset="0"/>
              </a:rPr>
              <a:t>equips</a:t>
            </a:r>
            <a:r>
              <a:rPr lang="es-ES_tradnl" altLang="ca-ES">
                <a:ea typeface="Geneva" charset="0"/>
                <a:cs typeface="Geneva" charset="0"/>
              </a:rPr>
              <a:t>. </a:t>
            </a:r>
            <a:r>
              <a:rPr lang="es-ES_tradnl" altLang="ca-ES" err="1">
                <a:ea typeface="Geneva" charset="0"/>
                <a:cs typeface="Geneva" charset="0"/>
              </a:rPr>
              <a:t>Els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felicitem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pels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avenços</a:t>
            </a:r>
            <a:r>
              <a:rPr lang="es-ES_tradnl" altLang="ca-ES">
                <a:ea typeface="Geneva" charset="0"/>
                <a:cs typeface="Geneva" charset="0"/>
              </a:rPr>
              <a:t> i </a:t>
            </a:r>
            <a:r>
              <a:rPr lang="es-ES_tradnl" altLang="ca-ES" err="1">
                <a:ea typeface="Geneva" charset="0"/>
                <a:cs typeface="Geneva" charset="0"/>
              </a:rPr>
              <a:t>els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ressultats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assolits</a:t>
            </a:r>
            <a:r>
              <a:rPr lang="es-ES_tradnl" altLang="ca-ES">
                <a:ea typeface="Geneva" charset="0"/>
                <a:cs typeface="Geneva" charset="0"/>
              </a:rPr>
              <a:t> i </a:t>
            </a:r>
            <a:r>
              <a:rPr lang="es-ES_tradnl" altLang="ca-ES" err="1">
                <a:ea typeface="Geneva" charset="0"/>
                <a:cs typeface="Geneva" charset="0"/>
              </a:rPr>
              <a:t>aquets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són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reconeguits</a:t>
            </a:r>
            <a:r>
              <a:rPr lang="es-ES_tradnl" altLang="ca-ES">
                <a:ea typeface="Geneva" charset="0"/>
                <a:cs typeface="Geneva" charset="0"/>
              </a:rPr>
              <a:t> en el </a:t>
            </a:r>
            <a:r>
              <a:rPr lang="es-ES_tradnl" altLang="ca-ES" err="1">
                <a:ea typeface="Geneva" charset="0"/>
                <a:cs typeface="Geneva" charset="0"/>
              </a:rPr>
              <a:t>territori</a:t>
            </a:r>
            <a:r>
              <a:rPr lang="es-ES_tradnl" altLang="ca-ES">
                <a:ea typeface="Geneva" charset="0"/>
                <a:cs typeface="Geneva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1.2. </a:t>
            </a:r>
            <a:r>
              <a:rPr lang="es-ES_tradnl" altLang="ca-ES" err="1">
                <a:ea typeface="Geneva" charset="0"/>
                <a:cs typeface="Geneva" charset="0"/>
              </a:rPr>
              <a:t>com</a:t>
            </a:r>
            <a:r>
              <a:rPr lang="es-ES_tradnl" altLang="ca-ES">
                <a:ea typeface="Geneva" charset="0"/>
                <a:cs typeface="Geneva" charset="0"/>
              </a:rPr>
              <a:t> ja </a:t>
            </a:r>
            <a:r>
              <a:rPr lang="es-ES_tradnl" altLang="ca-ES" err="1">
                <a:ea typeface="Geneva" charset="0"/>
                <a:cs typeface="Geneva" charset="0"/>
              </a:rPr>
              <a:t>sabreu</a:t>
            </a:r>
            <a:r>
              <a:rPr lang="es-ES_tradnl" altLang="ca-ES">
                <a:ea typeface="Geneva" charset="0"/>
                <a:cs typeface="Geneva" charset="0"/>
              </a:rPr>
              <a:t> i es parla des de fa </a:t>
            </a:r>
            <a:r>
              <a:rPr lang="es-ES_tradnl" altLang="ca-ES" err="1">
                <a:ea typeface="Geneva" charset="0"/>
                <a:cs typeface="Geneva" charset="0"/>
              </a:rPr>
              <a:t>anys</a:t>
            </a:r>
            <a:r>
              <a:rPr lang="es-ES_tradnl" altLang="ca-ES">
                <a:ea typeface="Geneva" charset="0"/>
                <a:cs typeface="Geneva" charset="0"/>
              </a:rPr>
              <a:t>, el </a:t>
            </a:r>
            <a:r>
              <a:rPr lang="es-ES_tradnl" altLang="ca-ES" err="1">
                <a:ea typeface="Geneva" charset="0"/>
                <a:cs typeface="Geneva" charset="0"/>
              </a:rPr>
              <a:t>passat</a:t>
            </a:r>
            <a:r>
              <a:rPr lang="es-ES_tradnl" altLang="ca-ES">
                <a:ea typeface="Geneva" charset="0"/>
                <a:cs typeface="Geneva" charset="0"/>
              </a:rPr>
              <a:t> nov 23 es va publicar el </a:t>
            </a:r>
            <a:r>
              <a:rPr lang="es-ES_tradnl" altLang="ca-ES" err="1">
                <a:ea typeface="Geneva" charset="0"/>
                <a:cs typeface="Geneva" charset="0"/>
              </a:rPr>
              <a:t>pla</a:t>
            </a:r>
            <a:r>
              <a:rPr lang="es-ES_tradnl" altLang="ca-ES">
                <a:ea typeface="Geneva" charset="0"/>
                <a:cs typeface="Geneva" charset="0"/>
              </a:rPr>
              <a:t> de </a:t>
            </a:r>
            <a:r>
              <a:rPr lang="es-ES_tradnl" altLang="ca-ES" err="1">
                <a:ea typeface="Geneva" charset="0"/>
                <a:cs typeface="Geneva" charset="0"/>
              </a:rPr>
              <a:t>desplegament</a:t>
            </a:r>
            <a:r>
              <a:rPr lang="es-ES_tradnl" altLang="ca-ES">
                <a:ea typeface="Geneva" charset="0"/>
                <a:cs typeface="Geneva" charset="0"/>
              </a:rPr>
              <a:t> de la at. </a:t>
            </a:r>
            <a:r>
              <a:rPr lang="es-ES_tradnl" altLang="ca-ES" err="1">
                <a:ea typeface="Geneva" charset="0"/>
                <a:cs typeface="Geneva" charset="0"/>
              </a:rPr>
              <a:t>Int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ss</a:t>
            </a:r>
            <a:r>
              <a:rPr lang="es-ES_tradnl" altLang="ca-ES">
                <a:ea typeface="Geneva" charset="0"/>
                <a:cs typeface="Geneva" charset="0"/>
              </a:rPr>
              <a:t> a les persones que </a:t>
            </a:r>
            <a:r>
              <a:rPr lang="es-ES_tradnl" altLang="ca-ES" err="1">
                <a:ea typeface="Geneva" charset="0"/>
                <a:cs typeface="Geneva" charset="0"/>
              </a:rPr>
              <a:t>viue</a:t>
            </a:r>
            <a:r>
              <a:rPr lang="es-ES_tradnl" altLang="ca-ES">
                <a:ea typeface="Geneva" charset="0"/>
                <a:cs typeface="Geneva" charset="0"/>
              </a:rPr>
              <a:t> a </a:t>
            </a:r>
            <a:r>
              <a:rPr lang="es-ES_tradnl" altLang="ca-ES" err="1">
                <a:ea typeface="Geneva" charset="0"/>
                <a:cs typeface="Geneva" charset="0"/>
              </a:rPr>
              <a:t>resi</a:t>
            </a:r>
            <a:r>
              <a:rPr lang="es-ES_tradnl" altLang="ca-ES">
                <a:ea typeface="Geneva" charset="0"/>
                <a:cs typeface="Geneva" charset="0"/>
              </a:rPr>
              <a:t> de </a:t>
            </a:r>
            <a:r>
              <a:rPr lang="es-ES_tradnl" altLang="ca-ES" err="1">
                <a:ea typeface="Geneva" charset="0"/>
                <a:cs typeface="Geneva" charset="0"/>
              </a:rPr>
              <a:t>gent</a:t>
            </a:r>
            <a:r>
              <a:rPr lang="es-ES_tradnl" altLang="ca-ES">
                <a:ea typeface="Geneva" charset="0"/>
                <a:cs typeface="Geneva" charset="0"/>
              </a:rPr>
              <a:t> gran. AP es fa responsable del </a:t>
            </a:r>
            <a:r>
              <a:rPr lang="es-ES_tradnl" altLang="ca-ES" err="1">
                <a:ea typeface="Geneva" charset="0"/>
                <a:cs typeface="Geneva" charset="0"/>
              </a:rPr>
              <a:t>seguiment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clínic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dels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institucionalitzats</a:t>
            </a:r>
            <a:r>
              <a:rPr lang="es-ES_tradnl" altLang="ca-ES">
                <a:ea typeface="Geneva" charset="0"/>
                <a:cs typeface="Geneva" charset="0"/>
              </a:rPr>
              <a:t> en </a:t>
            </a:r>
            <a:r>
              <a:rPr lang="es-ES_tradnl" altLang="ca-ES" err="1">
                <a:ea typeface="Geneva" charset="0"/>
                <a:cs typeface="Geneva" charset="0"/>
              </a:rPr>
              <a:t>aquesta</a:t>
            </a:r>
            <a:r>
              <a:rPr lang="es-ES_tradnl" altLang="ca-ES">
                <a:ea typeface="Geneva" charset="0"/>
                <a:cs typeface="Geneva" charset="0"/>
              </a:rPr>
              <a:t>. </a:t>
            </a:r>
            <a:r>
              <a:rPr lang="es-ES_tradnl" altLang="ca-ES" err="1">
                <a:ea typeface="Geneva" charset="0"/>
                <a:cs typeface="Geneva" charset="0"/>
              </a:rPr>
              <a:t>Aquest</a:t>
            </a:r>
            <a:r>
              <a:rPr lang="es-ES_tradnl" altLang="ca-ES">
                <a:ea typeface="Geneva" charset="0"/>
                <a:cs typeface="Geneva" charset="0"/>
              </a:rPr>
              <a:t> PLA </a:t>
            </a:r>
            <a:r>
              <a:rPr lang="es-ES_tradnl" altLang="ca-ES" err="1">
                <a:ea typeface="Geneva" charset="0"/>
                <a:cs typeface="Geneva" charset="0"/>
              </a:rPr>
              <a:t>és</a:t>
            </a:r>
            <a:r>
              <a:rPr lang="es-ES_tradnl" altLang="ca-ES">
                <a:ea typeface="Geneva" charset="0"/>
                <a:cs typeface="Geneva" charset="0"/>
              </a:rPr>
              <a:t> el </a:t>
            </a:r>
            <a:r>
              <a:rPr lang="es-ES_tradnl" altLang="ca-ES" err="1">
                <a:ea typeface="Geneva" charset="0"/>
                <a:cs typeface="Geneva" charset="0"/>
              </a:rPr>
              <a:t>model</a:t>
            </a:r>
            <a:r>
              <a:rPr lang="es-ES_tradnl" altLang="ca-ES">
                <a:ea typeface="Geneva" charset="0"/>
                <a:cs typeface="Geneva" charset="0"/>
              </a:rPr>
              <a:t> que </a:t>
            </a:r>
            <a:r>
              <a:rPr lang="es-ES_tradnl" altLang="ca-ES" err="1">
                <a:ea typeface="Geneva" charset="0"/>
                <a:cs typeface="Geneva" charset="0"/>
              </a:rPr>
              <a:t>desenv</a:t>
            </a:r>
            <a:r>
              <a:rPr lang="es-ES_tradnl" altLang="ca-ES">
                <a:ea typeface="Geneva" charset="0"/>
                <a:cs typeface="Geneva" charset="0"/>
              </a:rPr>
              <a:t> a CAPSBE des del 2020.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1.3. </a:t>
            </a:r>
            <a:r>
              <a:rPr lang="es-ES_tradnl" altLang="ca-ES" err="1">
                <a:ea typeface="Geneva" charset="0"/>
                <a:cs typeface="Geneva" charset="0"/>
              </a:rPr>
              <a:t>pendent</a:t>
            </a:r>
            <a:r>
              <a:rPr lang="es-ES_tradnl" altLang="ca-ES">
                <a:ea typeface="Geneva" charset="0"/>
                <a:cs typeface="Geneva" charset="0"/>
              </a:rPr>
              <a:t> de revisar </a:t>
            </a:r>
            <a:r>
              <a:rPr lang="es-ES_tradnl" altLang="ca-ES" err="1">
                <a:ea typeface="Geneva" charset="0"/>
                <a:cs typeface="Geneva" charset="0"/>
              </a:rPr>
              <a:t>els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diferents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models</a:t>
            </a:r>
            <a:r>
              <a:rPr lang="es-ES_tradnl" altLang="ca-ES">
                <a:ea typeface="Geneva" charset="0"/>
                <a:cs typeface="Geneva" charset="0"/>
              </a:rPr>
              <a:t> que el sistema. Hi ha un </a:t>
            </a:r>
            <a:r>
              <a:rPr lang="es-ES_tradnl" altLang="ca-ES" err="1">
                <a:ea typeface="Geneva" charset="0"/>
                <a:cs typeface="Geneva" charset="0"/>
              </a:rPr>
              <a:t>grup</a:t>
            </a:r>
            <a:r>
              <a:rPr lang="es-ES_tradnl" altLang="ca-ES">
                <a:ea typeface="Geneva" charset="0"/>
                <a:cs typeface="Geneva" charset="0"/>
              </a:rPr>
              <a:t> de </a:t>
            </a:r>
            <a:r>
              <a:rPr lang="es-ES_tradnl" altLang="ca-ES" err="1">
                <a:ea typeface="Geneva" charset="0"/>
                <a:cs typeface="Geneva" charset="0"/>
              </a:rPr>
              <a:t>treball</a:t>
            </a:r>
            <a:r>
              <a:rPr lang="es-ES_tradnl" altLang="ca-ES">
                <a:ea typeface="Geneva" charset="0"/>
                <a:cs typeface="Geneva" charset="0"/>
              </a:rPr>
              <a:t> del </a:t>
            </a:r>
            <a:r>
              <a:rPr lang="es-ES_tradnl" altLang="ca-ES" err="1">
                <a:ea typeface="Geneva" charset="0"/>
                <a:cs typeface="Geneva" charset="0"/>
              </a:rPr>
              <a:t>depart</a:t>
            </a:r>
            <a:r>
              <a:rPr lang="es-ES_tradnl" altLang="ca-ES">
                <a:ea typeface="Geneva" charset="0"/>
                <a:cs typeface="Geneva" charset="0"/>
              </a:rPr>
              <a:t>. De </a:t>
            </a:r>
            <a:r>
              <a:rPr lang="es-ES_tradnl" altLang="ca-ES" err="1">
                <a:ea typeface="Geneva" charset="0"/>
                <a:cs typeface="Geneva" charset="0"/>
              </a:rPr>
              <a:t>salut</a:t>
            </a:r>
            <a:r>
              <a:rPr lang="es-ES_tradnl" altLang="ca-ES">
                <a:ea typeface="Geneva" charset="0"/>
                <a:cs typeface="Geneva" charset="0"/>
              </a:rPr>
              <a:t>… </a:t>
            </a:r>
            <a:r>
              <a:rPr lang="es-ES_tradnl" altLang="ca-ES" err="1">
                <a:ea typeface="Geneva" charset="0"/>
                <a:cs typeface="Geneva" charset="0"/>
              </a:rPr>
              <a:t>ws</a:t>
            </a:r>
            <a:r>
              <a:rPr lang="es-ES_tradnl" altLang="ca-ES">
                <a:ea typeface="Geneva" charset="0"/>
                <a:cs typeface="Geneva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1.4. </a:t>
            </a:r>
            <a:r>
              <a:rPr lang="es-ES_tradnl" altLang="ca-ES" err="1">
                <a:ea typeface="Geneva" charset="0"/>
                <a:cs typeface="Geneva" charset="0"/>
              </a:rPr>
              <a:t>seguim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apostant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pels</a:t>
            </a:r>
            <a:r>
              <a:rPr lang="es-ES_tradnl" altLang="ca-ES">
                <a:ea typeface="Geneva" charset="0"/>
                <a:cs typeface="Geneva" charset="0"/>
              </a:rPr>
              <a:t> dos </a:t>
            </a:r>
            <a:r>
              <a:rPr lang="es-ES_tradnl" altLang="ca-ES" err="1">
                <a:ea typeface="Geneva" charset="0"/>
                <a:cs typeface="Geneva" charset="0"/>
              </a:rPr>
              <a:t>models</a:t>
            </a:r>
            <a:r>
              <a:rPr lang="es-ES_tradnl" altLang="ca-ES">
                <a:ea typeface="Geneva" charset="0"/>
                <a:cs typeface="Geneva" charset="0"/>
              </a:rPr>
              <a:t>, </a:t>
            </a:r>
            <a:r>
              <a:rPr lang="es-ES_tradnl" altLang="ca-ES" err="1">
                <a:ea typeface="Geneva" charset="0"/>
                <a:cs typeface="Geneva" charset="0"/>
              </a:rPr>
              <a:t>novetats</a:t>
            </a:r>
            <a:r>
              <a:rPr lang="es-ES_tradnl" altLang="ca-ES">
                <a:ea typeface="Geneva" charset="0"/>
                <a:cs typeface="Geneva" charset="0"/>
              </a:rPr>
              <a:t> en el </a:t>
            </a:r>
            <a:r>
              <a:rPr lang="es-ES_tradnl" altLang="ca-ES" err="1">
                <a:ea typeface="Geneva" charset="0"/>
                <a:cs typeface="Geneva" charset="0"/>
              </a:rPr>
              <a:t>nou</a:t>
            </a:r>
            <a:r>
              <a:rPr lang="es-ES_tradnl" altLang="ca-ES">
                <a:ea typeface="Geneva" charset="0"/>
                <a:cs typeface="Geneva" charset="0"/>
              </a:rPr>
              <a:t> HES </a:t>
            </a:r>
            <a:r>
              <a:rPr lang="es-ES_tradnl" altLang="ca-ES" err="1">
                <a:ea typeface="Geneva" charset="0"/>
                <a:cs typeface="Geneva" charset="0"/>
              </a:rPr>
              <a:t>durant</a:t>
            </a:r>
            <a:r>
              <a:rPr lang="es-ES_tradnl" altLang="ca-ES">
                <a:ea typeface="Geneva" charset="0"/>
                <a:cs typeface="Geneva" charset="0"/>
              </a:rPr>
              <a:t> el 2024 que </a:t>
            </a:r>
            <a:r>
              <a:rPr lang="es-ES_tradnl" altLang="ca-ES" err="1">
                <a:ea typeface="Geneva" charset="0"/>
                <a:cs typeface="Geneva" charset="0"/>
              </a:rPr>
              <a:t>avançaran</a:t>
            </a:r>
            <a:r>
              <a:rPr lang="es-ES_tradnl" altLang="ca-ES">
                <a:ea typeface="Geneva" charset="0"/>
                <a:cs typeface="Geneva" charset="0"/>
              </a:rPr>
              <a:t> en el </a:t>
            </a:r>
            <a:r>
              <a:rPr lang="es-ES_tradnl" altLang="ca-ES" err="1">
                <a:ea typeface="Geneva" charset="0"/>
                <a:cs typeface="Geneva" charset="0"/>
              </a:rPr>
              <a:t>model</a:t>
            </a:r>
            <a:r>
              <a:rPr lang="es-ES_tradnl" altLang="ca-ES">
                <a:ea typeface="Geneva" charset="0"/>
                <a:cs typeface="Geneva" charset="0"/>
              </a:rPr>
              <a:t> uba3 (</a:t>
            </a:r>
            <a:r>
              <a:rPr lang="es-ES_tradnl" altLang="ca-ES" err="1">
                <a:ea typeface="Geneva" charset="0"/>
                <a:cs typeface="Geneva" charset="0"/>
              </a:rPr>
              <a:t>uas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assignada</a:t>
            </a:r>
            <a:r>
              <a:rPr lang="es-ES_tradnl" altLang="ca-ES">
                <a:ea typeface="Geneva" charset="0"/>
                <a:cs typeface="Geneva" charset="0"/>
              </a:rPr>
              <a:t> al paciente) i </a:t>
            </a:r>
            <a:r>
              <a:rPr lang="es-ES_tradnl" altLang="ca-ES" err="1">
                <a:ea typeface="Geneva" charset="0"/>
                <a:cs typeface="Geneva" charset="0"/>
              </a:rPr>
              <a:t>gener</a:t>
            </a:r>
            <a:r>
              <a:rPr lang="es-ES_tradnl" altLang="ca-ES">
                <a:ea typeface="Geneva" charset="0"/>
                <a:cs typeface="Geneva" charset="0"/>
              </a:rPr>
              <a:t>/</a:t>
            </a:r>
            <a:r>
              <a:rPr lang="es-ES_tradnl" altLang="ca-ES" err="1">
                <a:ea typeface="Geneva" charset="0"/>
                <a:cs typeface="Geneva" charset="0"/>
              </a:rPr>
              <a:t>febrer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inici</a:t>
            </a:r>
            <a:r>
              <a:rPr lang="es-ES_tradnl" altLang="ca-ES">
                <a:ea typeface="Geneva" charset="0"/>
                <a:cs typeface="Geneva" charset="0"/>
              </a:rPr>
              <a:t> consultes per la </a:t>
            </a:r>
            <a:r>
              <a:rPr lang="es-ES_tradnl" altLang="ca-ES" err="1">
                <a:ea typeface="Geneva" charset="0"/>
                <a:cs typeface="Geneva" charset="0"/>
              </a:rPr>
              <a:t>creació</a:t>
            </a:r>
            <a:r>
              <a:rPr lang="es-ES_tradnl" altLang="ca-ES">
                <a:ea typeface="Geneva" charset="0"/>
                <a:cs typeface="Geneva" charset="0"/>
              </a:rPr>
              <a:t> de la normativa que </a:t>
            </a:r>
            <a:r>
              <a:rPr lang="es-ES_tradnl" altLang="ca-ES" err="1">
                <a:ea typeface="Geneva" charset="0"/>
                <a:cs typeface="Geneva" charset="0"/>
              </a:rPr>
              <a:t>permeti</a:t>
            </a:r>
            <a:r>
              <a:rPr lang="es-ES_tradnl" altLang="ca-ES">
                <a:ea typeface="Geneva" charset="0"/>
                <a:cs typeface="Geneva" charset="0"/>
              </a:rPr>
              <a:t> ampliar </a:t>
            </a:r>
            <a:r>
              <a:rPr lang="es-ES_tradnl" altLang="ca-ES" err="1">
                <a:ea typeface="Geneva" charset="0"/>
                <a:cs typeface="Geneva" charset="0"/>
              </a:rPr>
              <a:t>competències</a:t>
            </a:r>
            <a:r>
              <a:rPr lang="es-ES_tradnl" altLang="ca-ES">
                <a:ea typeface="Geneva" charset="0"/>
                <a:cs typeface="Geneva" charset="0"/>
              </a:rPr>
              <a:t> de la UAC. 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1.5. </a:t>
            </a:r>
            <a:r>
              <a:rPr lang="es-ES_tradnl" altLang="ca-ES" err="1">
                <a:ea typeface="Geneva" charset="0"/>
                <a:cs typeface="Geneva" charset="0"/>
              </a:rPr>
              <a:t>Novetat</a:t>
            </a:r>
            <a:r>
              <a:rPr lang="es-ES_tradnl" altLang="ca-ES">
                <a:ea typeface="Geneva" charset="0"/>
                <a:cs typeface="Geneva" charset="0"/>
              </a:rPr>
              <a:t> CBCT OPG i TAC DENTAL.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62C5F78-BC50-4A74-97CC-EA5DEA3077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7BF1DDC7-7128-4CA6-BFE6-82596377BB75}" type="slidenum">
              <a:rPr lang="en-US" altLang="ca-ES" smtClean="0"/>
              <a:pPr/>
              <a:t>7</a:t>
            </a:fld>
            <a:endParaRPr lang="en-US" altLang="ca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02754B0D-9E16-4AA1-A4FC-F23E60CBA2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E6080004-50D2-44E4-B8A0-35B52C5AD9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s-ES_tradnl" altLang="ca-ES">
                <a:ea typeface="Geneva" charset="0"/>
                <a:cs typeface="Geneva" charset="0"/>
              </a:rPr>
              <a:t>SILVIA	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ES_tradnl" altLang="ca-ES">
                <a:ea typeface="Geneva" charset="0"/>
                <a:cs typeface="Geneva" charset="0"/>
              </a:rPr>
              <a:t>1.1. </a:t>
            </a:r>
            <a:r>
              <a:rPr lang="es-ES_tradnl" altLang="ca-ES" err="1">
                <a:ea typeface="Geneva" charset="0"/>
                <a:cs typeface="Geneva" charset="0"/>
              </a:rPr>
              <a:t>Agendades</a:t>
            </a:r>
            <a:r>
              <a:rPr lang="es-ES_tradnl" altLang="ca-ES">
                <a:ea typeface="Geneva" charset="0"/>
                <a:cs typeface="Geneva" charset="0"/>
              </a:rPr>
              <a:t> al </a:t>
            </a:r>
            <a:r>
              <a:rPr lang="es-ES_tradnl" altLang="ca-ES" err="1">
                <a:ea typeface="Geneva" charset="0"/>
                <a:cs typeface="Geneva" charset="0"/>
              </a:rPr>
              <a:t>calendari</a:t>
            </a:r>
            <a:r>
              <a:rPr lang="es-ES_tradnl" altLang="ca-ES">
                <a:ea typeface="Geneva" charset="0"/>
                <a:cs typeface="Geneva" charset="0"/>
              </a:rPr>
              <a:t> de </a:t>
            </a:r>
            <a:r>
              <a:rPr lang="es-ES_tradnl" altLang="ca-ES" err="1">
                <a:ea typeface="Geneva" charset="0"/>
                <a:cs typeface="Geneva" charset="0"/>
              </a:rPr>
              <a:t>sessions</a:t>
            </a:r>
            <a:endParaRPr lang="es-ES_tradnl" altLang="ca-ES">
              <a:ea typeface="Geneva" charset="0"/>
              <a:cs typeface="Geneva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ES_tradnl" altLang="ca-ES">
                <a:ea typeface="Geneva" charset="0"/>
                <a:cs typeface="Geneva" charset="0"/>
              </a:rPr>
              <a:t>1.2: ACCIO PRIORITÀRIA DE SISTEMA: ACCESSIBILITAT I LONGITUDINALITAT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ES_tradnl" altLang="ca-ES">
                <a:ea typeface="Geneva" charset="0"/>
                <a:cs typeface="Geneva" charset="0"/>
              </a:rPr>
              <a:t>1.3: </a:t>
            </a:r>
            <a:r>
              <a:rPr lang="es-ES_tradnl" altLang="ca-ES" err="1">
                <a:ea typeface="Geneva" charset="0"/>
                <a:cs typeface="Geneva" charset="0"/>
              </a:rPr>
              <a:t>Procés</a:t>
            </a:r>
            <a:r>
              <a:rPr lang="es-ES_tradnl" altLang="ca-ES">
                <a:ea typeface="Geneva" charset="0"/>
                <a:cs typeface="Geneva" charset="0"/>
              </a:rPr>
              <a:t> de selección – </a:t>
            </a:r>
            <a:r>
              <a:rPr lang="es-ES_tradnl" altLang="ca-ES" err="1">
                <a:ea typeface="Geneva" charset="0"/>
                <a:cs typeface="Geneva" charset="0"/>
              </a:rPr>
              <a:t>taxa</a:t>
            </a:r>
            <a:r>
              <a:rPr lang="es-ES_tradnl" altLang="ca-ES">
                <a:ea typeface="Geneva" charset="0"/>
                <a:cs typeface="Geneva" charset="0"/>
              </a:rPr>
              <a:t> de </a:t>
            </a:r>
            <a:r>
              <a:rPr lang="es-ES_tradnl" altLang="ca-ES" err="1">
                <a:ea typeface="Geneva" charset="0"/>
                <a:cs typeface="Geneva" charset="0"/>
              </a:rPr>
              <a:t>reposició</a:t>
            </a:r>
            <a:endParaRPr lang="es-ES_tradnl" altLang="ca-ES">
              <a:ea typeface="Geneva" charset="0"/>
              <a:cs typeface="Geneva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ES_tradnl" altLang="ca-ES">
                <a:ea typeface="Geneva" charset="0"/>
                <a:cs typeface="Geneva" charset="0"/>
              </a:rPr>
              <a:t>1.4: Clima laboral: </a:t>
            </a:r>
            <a:r>
              <a:rPr lang="es-ES_tradnl" altLang="ca-ES" err="1">
                <a:ea typeface="Geneva" charset="0"/>
                <a:cs typeface="Geneva" charset="0"/>
              </a:rPr>
              <a:t>jornades</a:t>
            </a:r>
            <a:r>
              <a:rPr lang="es-ES_tradnl" altLang="ca-ES">
                <a:ea typeface="Geneva" charset="0"/>
                <a:cs typeface="Geneva" charset="0"/>
              </a:rPr>
              <a:t>, </a:t>
            </a:r>
            <a:r>
              <a:rPr lang="es-ES_tradnl" altLang="ca-ES" err="1">
                <a:ea typeface="Geneva" charset="0"/>
                <a:cs typeface="Geneva" charset="0"/>
              </a:rPr>
              <a:t>accions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dels</a:t>
            </a:r>
            <a:r>
              <a:rPr lang="es-ES_tradnl" altLang="ca-ES">
                <a:ea typeface="Geneva" charset="0"/>
                <a:cs typeface="Geneva" charset="0"/>
              </a:rPr>
              <a:t> RBEC, </a:t>
            </a:r>
            <a:r>
              <a:rPr lang="es-ES_tradnl" altLang="ca-ES" err="1">
                <a:ea typeface="Geneva" charset="0"/>
                <a:cs typeface="Geneva" charset="0"/>
              </a:rPr>
              <a:t>etc</a:t>
            </a:r>
            <a:r>
              <a:rPr lang="es-ES_tradnl" altLang="ca-ES">
                <a:ea typeface="Geneva" charset="0"/>
                <a:cs typeface="Geneva" charset="0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ES_tradnl" altLang="ca-ES">
                <a:ea typeface="Geneva" charset="0"/>
                <a:cs typeface="Geneva" charset="0"/>
              </a:rPr>
              <a:t>1.5: </a:t>
            </a:r>
            <a:r>
              <a:rPr lang="es-ES_tradnl" altLang="ca-ES" err="1">
                <a:ea typeface="Geneva" charset="0"/>
                <a:cs typeface="Geneva" charset="0"/>
              </a:rPr>
              <a:t>grups</a:t>
            </a:r>
            <a:r>
              <a:rPr lang="es-ES_tradnl" altLang="ca-ES">
                <a:ea typeface="Geneva" charset="0"/>
                <a:cs typeface="Geneva" charset="0"/>
              </a:rPr>
              <a:t> de </a:t>
            </a:r>
            <a:r>
              <a:rPr lang="es-ES_tradnl" altLang="ca-ES" err="1">
                <a:ea typeface="Geneva" charset="0"/>
                <a:cs typeface="Geneva" charset="0"/>
              </a:rPr>
              <a:t>treball</a:t>
            </a:r>
            <a:r>
              <a:rPr lang="es-ES_tradnl" altLang="ca-ES">
                <a:ea typeface="Geneva" charset="0"/>
                <a:cs typeface="Geneva" charset="0"/>
              </a:rPr>
              <a:t> per </a:t>
            </a:r>
            <a:r>
              <a:rPr lang="es-ES_tradnl" altLang="ca-ES" err="1">
                <a:ea typeface="Geneva" charset="0"/>
                <a:cs typeface="Geneva" charset="0"/>
              </a:rPr>
              <a:t>accions</a:t>
            </a:r>
            <a:r>
              <a:rPr lang="es-ES_tradnl" altLang="ca-ES">
                <a:ea typeface="Geneva" charset="0"/>
                <a:cs typeface="Geneva" charset="0"/>
              </a:rPr>
              <a:t> de </a:t>
            </a:r>
            <a:r>
              <a:rPr lang="es-ES_tradnl" altLang="ca-ES" err="1">
                <a:ea typeface="Geneva" charset="0"/>
                <a:cs typeface="Geneva" charset="0"/>
              </a:rPr>
              <a:t>millora</a:t>
            </a:r>
            <a:r>
              <a:rPr lang="es-ES_tradnl" altLang="ca-ES">
                <a:ea typeface="Geneva" charset="0"/>
                <a:cs typeface="Geneva" charset="0"/>
              </a:rPr>
              <a:t> de la </a:t>
            </a:r>
            <a:r>
              <a:rPr lang="es-ES_tradnl" altLang="ca-ES" err="1">
                <a:ea typeface="Geneva" charset="0"/>
                <a:cs typeface="Geneva" charset="0"/>
              </a:rPr>
              <a:t>enquesta</a:t>
            </a:r>
            <a:r>
              <a:rPr lang="es-ES_tradnl" altLang="ca-ES">
                <a:ea typeface="Geneva" charset="0"/>
                <a:cs typeface="Geneva" charset="0"/>
              </a:rPr>
              <a:t> OPINA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ES_tradnl" altLang="ca-ES">
                <a:ea typeface="Geneva" charset="0"/>
                <a:cs typeface="Geneva" charset="0"/>
              </a:rPr>
              <a:t>1.6 i 1.7: AISBE (60 </a:t>
            </a:r>
            <a:r>
              <a:rPr lang="es-ES_tradnl" altLang="ca-ES" err="1">
                <a:ea typeface="Geneva" charset="0"/>
                <a:cs typeface="Geneva" charset="0"/>
              </a:rPr>
              <a:t>professionals</a:t>
            </a:r>
            <a:r>
              <a:rPr lang="es-ES_tradnl" altLang="ca-ES">
                <a:ea typeface="Geneva" charset="0"/>
                <a:cs typeface="Geneva" charset="0"/>
              </a:rPr>
              <a:t> de CAPSBE </a:t>
            </a:r>
            <a:r>
              <a:rPr lang="es-ES_tradnl" altLang="ca-ES" err="1">
                <a:ea typeface="Geneva" charset="0"/>
                <a:cs typeface="Geneva" charset="0"/>
              </a:rPr>
              <a:t>implicats</a:t>
            </a:r>
            <a:r>
              <a:rPr lang="es-ES_tradnl" altLang="ca-ES">
                <a:ea typeface="Geneva" charset="0"/>
                <a:cs typeface="Geneva" charset="0"/>
              </a:rPr>
              <a:t> en </a:t>
            </a:r>
            <a:r>
              <a:rPr lang="es-ES_tradnl" altLang="ca-ES" err="1">
                <a:ea typeface="Geneva" charset="0"/>
                <a:cs typeface="Geneva" charset="0"/>
              </a:rPr>
              <a:t>grups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clínics</a:t>
            </a:r>
            <a:r>
              <a:rPr lang="es-ES_tradnl" altLang="ca-ES">
                <a:ea typeface="Geneva" charset="0"/>
                <a:cs typeface="Geneva" charset="0"/>
              </a:rPr>
              <a:t>) i RAE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ES_tradnl" altLang="ca-ES">
                <a:ea typeface="Geneva" charset="0"/>
                <a:cs typeface="Geneva" charset="0"/>
              </a:rPr>
              <a:t>1.8 Pla </a:t>
            </a:r>
            <a:r>
              <a:rPr lang="es-ES_tradnl" altLang="ca-ES" err="1">
                <a:ea typeface="Geneva" charset="0"/>
                <a:cs typeface="Geneva" charset="0"/>
              </a:rPr>
              <a:t>d’usos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lingüstics</a:t>
            </a:r>
            <a:r>
              <a:rPr lang="es-ES_tradnl" altLang="ca-ES">
                <a:ea typeface="Geneva" charset="0"/>
                <a:cs typeface="Geneva" charset="0"/>
              </a:rPr>
              <a:t>: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s-ES_tradnl" altLang="ca-ES">
              <a:ea typeface="Geneva" charset="0"/>
              <a:cs typeface="Geneva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s-ES_tradnl" altLang="ca-ES">
              <a:ea typeface="Geneva" charset="0"/>
              <a:cs typeface="Geneva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s-ES_tradnl" altLang="ca-ES">
              <a:ea typeface="Geneva" charset="0"/>
              <a:cs typeface="Geneva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s-ES_tradnl" altLang="ca-ES">
              <a:ea typeface="Geneva" charset="0"/>
              <a:cs typeface="Geneva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443D34A-16F6-47AE-8467-409EF77B9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E0E036AC-133B-48C9-A30F-D551A1F131C7}" type="slidenum">
              <a:rPr lang="en-US" altLang="ca-ES" smtClean="0"/>
              <a:pPr/>
              <a:t>8</a:t>
            </a:fld>
            <a:endParaRPr lang="en-US" altLang="ca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A34D8F0C-E365-407E-988F-6636539E78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2BDB75F-7DA3-4192-88D4-9EC1131232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ORIOL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E54468E-61D4-4AE9-AE77-281297707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ACD3227E-2898-46CE-9DC8-83DB47F94D9C}" type="slidenum">
              <a:rPr lang="en-US" altLang="ca-ES" smtClean="0"/>
              <a:pPr/>
              <a:t>9</a:t>
            </a:fld>
            <a:endParaRPr lang="en-US" alt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FD8DF5-D22C-4B4C-9068-4C8BE5BD07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35896" y="1844824"/>
            <a:ext cx="5364163" cy="11695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800"/>
              </a:lnSpc>
              <a:defRPr/>
            </a:pPr>
            <a:r>
              <a:rPr lang="ca-ES" altLang="ca-ES" sz="2400" b="1">
                <a:ea typeface="Geneva" charset="0"/>
                <a:cs typeface="Arial" panose="020B0604020202020204" pitchFamily="34" charset="0"/>
              </a:rPr>
              <a:t>Línies estratègiques</a:t>
            </a:r>
          </a:p>
          <a:p>
            <a:pPr eaLnBrk="1" hangingPunct="1">
              <a:lnSpc>
                <a:spcPts val="2800"/>
              </a:lnSpc>
              <a:defRPr/>
            </a:pPr>
            <a:r>
              <a:rPr lang="ca-ES" altLang="ca-ES" sz="1800" b="1">
                <a:solidFill>
                  <a:schemeClr val="tx1">
                    <a:lumMod val="50000"/>
                    <a:lumOff val="50000"/>
                  </a:schemeClr>
                </a:solidFill>
                <a:ea typeface="Geneva" charset="0"/>
                <a:cs typeface="Arial" panose="020B0604020202020204" pitchFamily="34" charset="0"/>
              </a:rPr>
              <a:t>Pla de treball 2024</a:t>
            </a:r>
          </a:p>
          <a:p>
            <a:pPr eaLnBrk="1" hangingPunct="1">
              <a:lnSpc>
                <a:spcPts val="2800"/>
              </a:lnSpc>
              <a:defRPr/>
            </a:pPr>
            <a:endParaRPr lang="ca-ES" altLang="ca-ES" sz="2400" b="1">
              <a:ea typeface="Geneva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114849C9-D913-44A5-B98E-FB835CC9DDB0}"/>
              </a:ext>
            </a:extLst>
          </p:cNvPr>
          <p:cNvCxnSpPr/>
          <p:nvPr userDrawn="1"/>
        </p:nvCxnSpPr>
        <p:spPr>
          <a:xfrm>
            <a:off x="3733800" y="1600200"/>
            <a:ext cx="5410200" cy="15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4">
            <a:extLst>
              <a:ext uri="{FF2B5EF4-FFF2-40B4-BE49-F238E27FC236}">
                <a16:creationId xmlns:a16="http://schemas.microsoft.com/office/drawing/2014/main" id="{376611AA-4BD0-467B-AD80-A809D9B48D5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10238"/>
            <a:ext cx="2819400" cy="1452562"/>
            <a:chOff x="0" y="5778000"/>
            <a:chExt cx="2515200" cy="12960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C18728F-2B74-4A0F-96AC-DDC2A3C24A4E}"/>
                </a:ext>
              </a:extLst>
            </p:cNvPr>
            <p:cNvSpPr/>
            <p:nvPr userDrawn="1"/>
          </p:nvSpPr>
          <p:spPr>
            <a:xfrm>
              <a:off x="0" y="5778000"/>
              <a:ext cx="1916141" cy="10807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>
                <a:solidFill>
                  <a:srgbClr val="000000"/>
                </a:solidFill>
                <a:ea typeface="Geneva" charset="0"/>
                <a:cs typeface="Geneva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253AA2C4-FF7C-48C5-9C40-D5C0AA506D13}"/>
                </a:ext>
              </a:extLst>
            </p:cNvPr>
            <p:cNvSpPr/>
            <p:nvPr userDrawn="1"/>
          </p:nvSpPr>
          <p:spPr>
            <a:xfrm>
              <a:off x="1219363" y="5778000"/>
              <a:ext cx="1295837" cy="12960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>
                <a:solidFill>
                  <a:srgbClr val="FFFFFF"/>
                </a:solidFill>
                <a:ea typeface="Geneva" charset="0"/>
                <a:cs typeface="Geneva" charset="0"/>
              </a:endParaRPr>
            </a:p>
          </p:txBody>
        </p:sp>
      </p:grpSp>
      <p:pic>
        <p:nvPicPr>
          <p:cNvPr id="7" name="Picture 7" descr="ICS.png">
            <a:extLst>
              <a:ext uri="{FF2B5EF4-FFF2-40B4-BE49-F238E27FC236}">
                <a16:creationId xmlns:a16="http://schemas.microsoft.com/office/drawing/2014/main" id="{CD842750-C5AC-48B5-B5A8-07043AA1B4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94425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linic.png">
            <a:extLst>
              <a:ext uri="{FF2B5EF4-FFF2-40B4-BE49-F238E27FC236}">
                <a16:creationId xmlns:a16="http://schemas.microsoft.com/office/drawing/2014/main" id="{1A88B357-0DF1-4575-B87B-2DF6C5FC26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0"/>
            <a:ext cx="762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CAPSBE General_PNG.png">
            <a:extLst>
              <a:ext uri="{FF2B5EF4-FFF2-40B4-BE49-F238E27FC236}">
                <a16:creationId xmlns:a16="http://schemas.microsoft.com/office/drawing/2014/main" id="{F4448CEB-70BD-45A9-82A8-12C41A1A07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-76200"/>
            <a:ext cx="48006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20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1B7B06F-E36E-4052-B43E-8D055B6187FD}"/>
              </a:ext>
            </a:extLst>
          </p:cNvPr>
          <p:cNvCxnSpPr/>
          <p:nvPr userDrawn="1"/>
        </p:nvCxnSpPr>
        <p:spPr>
          <a:xfrm>
            <a:off x="304800" y="3429000"/>
            <a:ext cx="8839200" cy="1588"/>
          </a:xfrm>
          <a:prstGeom prst="line">
            <a:avLst/>
          </a:prstGeom>
          <a:ln w="19050" cap="flat" cmpd="sng" algn="ctr">
            <a:solidFill>
              <a:srgbClr val="00A69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482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C18A5C-6602-4460-8C0C-08497FA3D879}"/>
              </a:ext>
            </a:extLst>
          </p:cNvPr>
          <p:cNvSpPr/>
          <p:nvPr userDrawn="1"/>
        </p:nvSpPr>
        <p:spPr>
          <a:xfrm>
            <a:off x="0" y="6324600"/>
            <a:ext cx="2760663" cy="654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000000"/>
              </a:solidFill>
              <a:ea typeface="Geneva" charset="0"/>
              <a:cs typeface="Geneva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5ACE245-7C55-4C20-B6B2-F7B76855DBD6}"/>
              </a:ext>
            </a:extLst>
          </p:cNvPr>
          <p:cNvSpPr/>
          <p:nvPr userDrawn="1"/>
        </p:nvSpPr>
        <p:spPr>
          <a:xfrm>
            <a:off x="2338388" y="6324600"/>
            <a:ext cx="785812" cy="785813"/>
          </a:xfrm>
          <a:prstGeom prst="ellips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4E4CD-0A78-459C-AA58-578B32A233A9}"/>
              </a:ext>
            </a:extLst>
          </p:cNvPr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000000"/>
              </a:solidFill>
              <a:ea typeface="Geneva" charset="0"/>
              <a:cs typeface="Geneva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42EC11E-7657-4142-A85E-D91BDEC776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400800"/>
            <a:ext cx="2760663" cy="425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1200"/>
              </a:lnSpc>
              <a:defRPr/>
            </a:pPr>
            <a:r>
              <a:rPr lang="ca-ES" altLang="ca-ES" sz="800" b="1" noProof="0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Línies estratègiques de treball a l’atenció primària i comunitària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AA511E-8E06-4CB1-A3E9-42634B00C45C}"/>
              </a:ext>
            </a:extLst>
          </p:cNvPr>
          <p:cNvCxnSpPr/>
          <p:nvPr userDrawn="1"/>
        </p:nvCxnSpPr>
        <p:spPr>
          <a:xfrm>
            <a:off x="0" y="839788"/>
            <a:ext cx="9144000" cy="1587"/>
          </a:xfrm>
          <a:prstGeom prst="line">
            <a:avLst/>
          </a:prstGeom>
          <a:ln w="38100" cap="flat" cmpd="sng" algn="ctr">
            <a:solidFill>
              <a:srgbClr val="00AA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A2AA15-3F6D-450C-82A9-FD71D182FC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72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algn="r" eaLnBrk="1" hangingPunct="1">
              <a:lnSpc>
                <a:spcPts val="1200"/>
              </a:lnSpc>
              <a:defRPr/>
            </a:pPr>
            <a:r>
              <a:rPr lang="ca-ES" altLang="ca-ES" sz="800" b="0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Consorci d’Atenció Primària de Salut </a:t>
            </a:r>
            <a:r>
              <a:rPr lang="ca-ES" altLang="ca-ES" sz="800" b="1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Barcelona Esquerra</a:t>
            </a:r>
          </a:p>
          <a:p>
            <a:pPr algn="r" eaLnBrk="1" hangingPunct="1">
              <a:lnSpc>
                <a:spcPts val="1200"/>
              </a:lnSpc>
              <a:defRPr/>
            </a:pPr>
            <a:r>
              <a:rPr lang="ca-ES" altLang="ca-ES" sz="800" b="0" noProof="0">
                <a:solidFill>
                  <a:srgbClr val="000000"/>
                </a:solidFill>
                <a:cs typeface="Arial" panose="020B0604020202020204" pitchFamily="34" charset="0"/>
              </a:rPr>
              <a:t>Març 2024 - </a:t>
            </a:r>
            <a:fld id="{D47EE9BE-2F31-4FDF-BD5E-0D079D32A51C}" type="slidenum">
              <a:rPr lang="ca-ES" altLang="ca-ES" sz="800" b="0" noProof="0" smtClean="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lnSpc>
                  <a:spcPts val="1200"/>
                </a:lnSpc>
                <a:defRPr/>
              </a:pPr>
              <a:t>‹Nº›</a:t>
            </a:fld>
            <a:endParaRPr lang="ca-ES" altLang="ca-ES" sz="800" b="0" noProof="0">
              <a:solidFill>
                <a:srgbClr val="000000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8" name="Picture 7" descr="CAPSLogoBlanco.png">
            <a:extLst>
              <a:ext uri="{FF2B5EF4-FFF2-40B4-BE49-F238E27FC236}">
                <a16:creationId xmlns:a16="http://schemas.microsoft.com/office/drawing/2014/main" id="{06A7F92C-5D61-44E1-A7B3-89345D245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12713"/>
            <a:ext cx="457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41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9B1956-8709-4928-A151-85F995AF767A}"/>
              </a:ext>
            </a:extLst>
          </p:cNvPr>
          <p:cNvSpPr/>
          <p:nvPr userDrawn="1"/>
        </p:nvSpPr>
        <p:spPr>
          <a:xfrm>
            <a:off x="0" y="6324600"/>
            <a:ext cx="2760663" cy="654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000000"/>
              </a:solidFill>
              <a:ea typeface="Geneva" charset="0"/>
              <a:cs typeface="Geneva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E50AD0-6486-4C7F-8D89-D51F563E257B}"/>
              </a:ext>
            </a:extLst>
          </p:cNvPr>
          <p:cNvSpPr/>
          <p:nvPr userDrawn="1"/>
        </p:nvSpPr>
        <p:spPr>
          <a:xfrm>
            <a:off x="2338388" y="6324600"/>
            <a:ext cx="785812" cy="785813"/>
          </a:xfrm>
          <a:prstGeom prst="ellips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6F7EC9-3273-4A86-A9E5-CF8AB6007D60}"/>
              </a:ext>
            </a:extLst>
          </p:cNvPr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rgbClr val="00AA9E"/>
          </a:solidFill>
          <a:ln>
            <a:solidFill>
              <a:srgbClr val="F1F1F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000000"/>
              </a:solidFill>
              <a:ea typeface="Geneva" charset="0"/>
              <a:cs typeface="Geneva" charset="0"/>
            </a:endParaRPr>
          </a:p>
        </p:txBody>
      </p: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4F37C3E3-D8CC-4458-B5D8-17B2A89A3A4D}"/>
              </a:ext>
            </a:extLst>
          </p:cNvPr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45052-6D28-4CF2-BB83-44A31CAC34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72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algn="r" eaLnBrk="1" hangingPunct="1">
              <a:lnSpc>
                <a:spcPts val="1200"/>
              </a:lnSpc>
              <a:defRPr/>
            </a:pPr>
            <a:r>
              <a:rPr lang="ca-ES" altLang="ca-ES" sz="800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Consorci d’Atenció Primària de Salut </a:t>
            </a:r>
            <a:r>
              <a:rPr lang="ca-ES" altLang="ca-ES" sz="800" b="1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Barcelona Esquerra</a:t>
            </a:r>
          </a:p>
          <a:p>
            <a:pPr algn="r" eaLnBrk="1" hangingPunct="1">
              <a:lnSpc>
                <a:spcPts val="1200"/>
              </a:lnSpc>
              <a:defRPr/>
            </a:pPr>
            <a:r>
              <a:rPr lang="ca-ES" altLang="ca-ES" sz="800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Març 2024</a:t>
            </a:r>
          </a:p>
        </p:txBody>
      </p:sp>
      <p:pic>
        <p:nvPicPr>
          <p:cNvPr id="7" name="Picture 7" descr="CAPSLogoBlanco.png">
            <a:extLst>
              <a:ext uri="{FF2B5EF4-FFF2-40B4-BE49-F238E27FC236}">
                <a16:creationId xmlns:a16="http://schemas.microsoft.com/office/drawing/2014/main" id="{5006206D-D43C-45FA-8885-424AA542F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12713"/>
            <a:ext cx="457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D8B3A0-572B-40D3-861B-FCC27083AD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00800"/>
            <a:ext cx="2760663" cy="425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1200"/>
              </a:lnSpc>
              <a:defRPr/>
            </a:pPr>
            <a:r>
              <a:rPr lang="ca-ES" altLang="ca-ES" sz="800" b="1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Línies estratègiques de treball a l’atenció primària i comunitària</a:t>
            </a:r>
          </a:p>
        </p:txBody>
      </p:sp>
    </p:spTree>
    <p:extLst>
      <p:ext uri="{BB962C8B-B14F-4D97-AF65-F5344CB8AC3E}">
        <p14:creationId xmlns:p14="http://schemas.microsoft.com/office/powerpoint/2010/main" val="244517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9667DC-13F2-43D9-991B-4CEB558F4C03}"/>
              </a:ext>
            </a:extLst>
          </p:cNvPr>
          <p:cNvSpPr/>
          <p:nvPr userDrawn="1"/>
        </p:nvSpPr>
        <p:spPr>
          <a:xfrm>
            <a:off x="0" y="6324600"/>
            <a:ext cx="2760663" cy="654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000000"/>
              </a:solidFill>
              <a:ea typeface="Geneva" charset="0"/>
              <a:cs typeface="Geneva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2989596-3CF1-4DA2-9E2D-2F9CAA18307A}"/>
              </a:ext>
            </a:extLst>
          </p:cNvPr>
          <p:cNvSpPr/>
          <p:nvPr userDrawn="1"/>
        </p:nvSpPr>
        <p:spPr>
          <a:xfrm>
            <a:off x="2338388" y="6324600"/>
            <a:ext cx="785812" cy="785813"/>
          </a:xfrm>
          <a:prstGeom prst="ellips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63E4E2-2094-4AED-B732-2B5CC7CED9FC}"/>
              </a:ext>
            </a:extLst>
          </p:cNvPr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rgbClr val="A3C541"/>
          </a:solidFill>
          <a:ln>
            <a:solidFill>
              <a:srgbClr val="F1F1F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000000"/>
              </a:solidFill>
              <a:ea typeface="Geneva" charset="0"/>
              <a:cs typeface="Geneva" charset="0"/>
            </a:endParaRPr>
          </a:p>
        </p:txBody>
      </p: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F1B0727B-D7C0-4187-AC0B-D055525B12E6}"/>
              </a:ext>
            </a:extLst>
          </p:cNvPr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 w="38100" cap="flat" cmpd="sng" algn="ctr">
            <a:solidFill>
              <a:srgbClr val="00AA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0D2A0-0223-4C9B-9DC1-6DBABF42BD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72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algn="r" eaLnBrk="1" hangingPunct="1">
              <a:lnSpc>
                <a:spcPts val="1200"/>
              </a:lnSpc>
              <a:defRPr/>
            </a:pPr>
            <a:r>
              <a:rPr lang="ca-ES" altLang="ca-ES" sz="800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Consorci d’Atenció Primària de Salut </a:t>
            </a:r>
            <a:r>
              <a:rPr lang="ca-ES" altLang="ca-ES" sz="800" b="1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Barcelona Esquerra</a:t>
            </a:r>
          </a:p>
          <a:p>
            <a:pPr algn="r" eaLnBrk="1" hangingPunct="1">
              <a:lnSpc>
                <a:spcPts val="1200"/>
              </a:lnSpc>
              <a:defRPr/>
            </a:pPr>
            <a:r>
              <a:rPr lang="en-US" altLang="ca-ES" sz="800" err="1">
                <a:solidFill>
                  <a:srgbClr val="000000"/>
                </a:solidFill>
                <a:cs typeface="Arial" panose="020B0604020202020204" pitchFamily="34" charset="0"/>
              </a:rPr>
              <a:t>Consell</a:t>
            </a:r>
            <a:r>
              <a:rPr lang="en-US" altLang="ca-ES" sz="800">
                <a:solidFill>
                  <a:srgbClr val="000000"/>
                </a:solidFill>
                <a:cs typeface="Arial" panose="020B0604020202020204" pitchFamily="34" charset="0"/>
              </a:rPr>
              <a:t> Rector CAPSBE 17 </a:t>
            </a:r>
            <a:r>
              <a:rPr lang="en-US" altLang="ca-ES" sz="800" err="1">
                <a:solidFill>
                  <a:srgbClr val="000000"/>
                </a:solidFill>
                <a:cs typeface="Arial" panose="020B0604020202020204" pitchFamily="34" charset="0"/>
              </a:rPr>
              <a:t>Febrer</a:t>
            </a:r>
            <a:r>
              <a:rPr lang="en-US" altLang="ca-ES" sz="800">
                <a:solidFill>
                  <a:srgbClr val="000000"/>
                </a:solidFill>
                <a:cs typeface="Arial" panose="020B0604020202020204" pitchFamily="34" charset="0"/>
              </a:rPr>
              <a:t> 2023 </a:t>
            </a:r>
            <a:fld id="{D47EE9BE-2F31-4FDF-BD5E-0D079D32A51C}" type="slidenum">
              <a:rPr lang="en-US" altLang="ca-ES" sz="800" smtClean="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lnSpc>
                  <a:spcPts val="1200"/>
                </a:lnSpc>
                <a:defRPr/>
              </a:pPr>
              <a:t>‹Nº›</a:t>
            </a:fld>
            <a:endParaRPr lang="ca-ES" altLang="ca-ES" sz="800" b="1">
              <a:solidFill>
                <a:srgbClr val="000000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7" name="Picture 7" descr="CAPSLogoBlanco.png">
            <a:extLst>
              <a:ext uri="{FF2B5EF4-FFF2-40B4-BE49-F238E27FC236}">
                <a16:creationId xmlns:a16="http://schemas.microsoft.com/office/drawing/2014/main" id="{BDB94967-682C-4F27-A45B-E79971CB78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12713"/>
            <a:ext cx="457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782EA7-8899-43E3-9F4B-80172B379E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6400800"/>
            <a:ext cx="2760663" cy="425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1200"/>
              </a:lnSpc>
              <a:defRPr/>
            </a:pPr>
            <a:r>
              <a:rPr lang="ca-ES" altLang="ca-ES" sz="800" b="1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Línies estratègiques de treball a l’atenció primària i comunitària</a:t>
            </a:r>
          </a:p>
        </p:txBody>
      </p:sp>
    </p:spTree>
    <p:extLst>
      <p:ext uri="{BB962C8B-B14F-4D97-AF65-F5344CB8AC3E}">
        <p14:creationId xmlns:p14="http://schemas.microsoft.com/office/powerpoint/2010/main" val="52854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AC18191D-372F-4F4C-8E10-4880C68E730B}"/>
              </a:ext>
            </a:extLst>
          </p:cNvPr>
          <p:cNvCxnSpPr/>
          <p:nvPr userDrawn="1"/>
        </p:nvCxnSpPr>
        <p:spPr>
          <a:xfrm>
            <a:off x="3733800" y="3429000"/>
            <a:ext cx="5410200" cy="15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">
            <a:extLst>
              <a:ext uri="{FF2B5EF4-FFF2-40B4-BE49-F238E27FC236}">
                <a16:creationId xmlns:a16="http://schemas.microsoft.com/office/drawing/2014/main" id="{9D0A422D-D270-4777-8DDC-AB12832A75E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10238"/>
            <a:ext cx="2819400" cy="1452562"/>
            <a:chOff x="0" y="5778000"/>
            <a:chExt cx="2515200" cy="1296000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18C30DA-A623-486B-9899-7F3EB6D0A9F2}"/>
                </a:ext>
              </a:extLst>
            </p:cNvPr>
            <p:cNvSpPr/>
            <p:nvPr userDrawn="1"/>
          </p:nvSpPr>
          <p:spPr>
            <a:xfrm>
              <a:off x="0" y="5778000"/>
              <a:ext cx="1916141" cy="10807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>
                <a:solidFill>
                  <a:srgbClr val="000000"/>
                </a:solidFill>
                <a:ea typeface="Geneva" charset="0"/>
                <a:cs typeface="Geneva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8288F9D8-B6B3-454D-A32D-3EFF62152FB8}"/>
                </a:ext>
              </a:extLst>
            </p:cNvPr>
            <p:cNvSpPr/>
            <p:nvPr userDrawn="1"/>
          </p:nvSpPr>
          <p:spPr>
            <a:xfrm>
              <a:off x="1219363" y="5778000"/>
              <a:ext cx="1295837" cy="12960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>
                <a:solidFill>
                  <a:srgbClr val="FFFFFF"/>
                </a:solidFill>
                <a:ea typeface="Geneva" charset="0"/>
                <a:cs typeface="Geneva" charset="0"/>
              </a:endParaRPr>
            </a:p>
          </p:txBody>
        </p:sp>
      </p:grpSp>
      <p:pic>
        <p:nvPicPr>
          <p:cNvPr id="6" name="Picture 6" descr="ICS.png">
            <a:extLst>
              <a:ext uri="{FF2B5EF4-FFF2-40B4-BE49-F238E27FC236}">
                <a16:creationId xmlns:a16="http://schemas.microsoft.com/office/drawing/2014/main" id="{1767C3B8-986D-4933-93E0-589728C098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94425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linic.png">
            <a:extLst>
              <a:ext uri="{FF2B5EF4-FFF2-40B4-BE49-F238E27FC236}">
                <a16:creationId xmlns:a16="http://schemas.microsoft.com/office/drawing/2014/main" id="{61892BBE-69EA-4086-BE42-4C511490A6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0"/>
            <a:ext cx="762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CAPSBE General_PNG.png">
            <a:extLst>
              <a:ext uri="{FF2B5EF4-FFF2-40B4-BE49-F238E27FC236}">
                <a16:creationId xmlns:a16="http://schemas.microsoft.com/office/drawing/2014/main" id="{B2489854-361E-4C26-B883-DE8BEA410E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79600"/>
            <a:ext cx="459422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70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110" charset="-128"/>
          <a:cs typeface="Geneva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pitchFamily="-110" charset="-128"/>
          <a:cs typeface="Geneva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pitchFamily="-110" charset="-128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>
            <a:extLst>
              <a:ext uri="{FF2B5EF4-FFF2-40B4-BE49-F238E27FC236}">
                <a16:creationId xmlns:a16="http://schemas.microsoft.com/office/drawing/2014/main" id="{264472EF-EAB5-47B2-B834-91305D495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439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22531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CEA2B1BD-0F77-4519-9CFB-E598A90F84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2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C64B8C44-7AB3-4885-A121-3B634F8573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3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A3D2CBC6-01C0-4073-9519-53F1CDB5B4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4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FFA49533-38A3-4A79-8A03-EB97B638EA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5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A5D239C8-36B6-4179-943E-1375775554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6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913EE0AF-8B61-4DD4-B7D9-60ABAFB892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7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3A199071-AA29-4900-BF80-39007419D6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8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1A775145-F699-44B8-A9DB-2F651F59FD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9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7451DE44-D979-4363-AC35-C29BDE28D0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0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4524A48-9238-4823-94FE-0F6A530C6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1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C2D3BC24-29DB-4985-88F4-5B0A2484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2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719D82E-8ABF-4D90-803F-473A67FBD2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3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C97385B9-7F7A-444F-82A4-F4B349F52E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4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D5C2DBFC-A61B-47DF-9500-60EB57FAB8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5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9ABA0151-DD40-49FC-A6C5-3A69929133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6" name="Rectangle 13">
            <a:extLst>
              <a:ext uri="{FF2B5EF4-FFF2-40B4-BE49-F238E27FC236}">
                <a16:creationId xmlns:a16="http://schemas.microsoft.com/office/drawing/2014/main" id="{6FC32B3C-9E60-4392-9E7E-1E0AE484A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" y="198859"/>
            <a:ext cx="77993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ea typeface="ＭＳ Ｐゴシック" panose="020B0600070205080204" pitchFamily="34" charset="-128"/>
              </a:rPr>
              <a:t>Línies estratègiques i accions prioritzades (II)</a:t>
            </a:r>
            <a:r>
              <a:rPr lang="ca-ES" altLang="ca-ES" sz="2200">
                <a:ea typeface="ＭＳ Ｐゴシック" panose="020B0600070205080204" pitchFamily="34" charset="-128"/>
              </a:rPr>
              <a:t> </a:t>
            </a:r>
            <a:endParaRPr lang="ca-ES" altLang="ca-ES" sz="22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2" name="Marcador de contenido 4">
            <a:extLst>
              <a:ext uri="{FF2B5EF4-FFF2-40B4-BE49-F238E27FC236}">
                <a16:creationId xmlns:a16="http://schemas.microsoft.com/office/drawing/2014/main" id="{E7D474EE-E33F-41AB-9C35-9DB8CFC327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199686"/>
              </p:ext>
            </p:extLst>
          </p:nvPr>
        </p:nvGraphicFramePr>
        <p:xfrm>
          <a:off x="752885" y="1875094"/>
          <a:ext cx="7700219" cy="3225912"/>
        </p:xfrm>
        <a:graphic>
          <a:graphicData uri="http://schemas.openxmlformats.org/drawingml/2006/table">
            <a:tbl>
              <a:tblPr firstRow="1" bandRow="1"/>
              <a:tblGrid>
                <a:gridCol w="770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noProof="0">
                          <a:latin typeface="+mn-lt"/>
                        </a:rPr>
                        <a:t>Assegurar la oferta assistencial d’acord amb les necessitats de la població</a:t>
                      </a:r>
                    </a:p>
                  </a:txBody>
                  <a:tcPr marL="91451" marR="91451" marT="45728" marB="4572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14075"/>
                  </a:ext>
                </a:extLst>
              </a:tr>
              <a:tr h="360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u="none" strike="noStrike" noProof="0">
                          <a:effectLst/>
                          <a:latin typeface="+mn-lt"/>
                        </a:rPr>
                        <a:t>Posar en marxa la cartera de serveis complementària d’odontologia</a:t>
                      </a:r>
                      <a:endParaRPr lang="ca-ES" sz="1800" b="0" noProof="0">
                        <a:latin typeface="+mn-lt"/>
                      </a:endParaRPr>
                    </a:p>
                  </a:txBody>
                  <a:tcPr marL="91451" marR="91451" marT="45728" marB="4572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38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Assegurar l’ús òptim de les eines actualitzades de la història clínica electrònica</a:t>
                      </a:r>
                    </a:p>
                  </a:txBody>
                  <a:tcPr marL="91450" marR="91450" marT="45727" marB="45727">
                    <a:lnL w="12700">
                      <a:solidFill>
                        <a:sysClr val="windowText" lastClr="000000"/>
                      </a:solidFill>
                    </a:lnL>
                    <a:lnR w="12700">
                      <a:solidFill>
                        <a:sysClr val="windowText" lastClr="000000"/>
                      </a:solidFill>
                    </a:lnR>
                    <a:lnT w="12700">
                      <a:solidFill>
                        <a:sysClr val="windowText" lastClr="000000"/>
                      </a:solidFill>
                    </a:lnT>
                    <a:lnB w="12700">
                      <a:solidFill>
                        <a:sysClr val="windowText" lastClr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043375"/>
                  </a:ext>
                </a:extLst>
              </a:tr>
              <a:tr h="3563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Assegurar el tancament pressupostari equilibrat</a:t>
                      </a:r>
                    </a:p>
                  </a:txBody>
                  <a:tcPr marL="91451" marR="91451" marT="45728" marB="4572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Assegurar normativa protecció de dades</a:t>
                      </a:r>
                    </a:p>
                  </a:txBody>
                  <a:tcPr marL="91451" marR="91451" marT="45728" marB="4572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Assegurar normativa de transparència</a:t>
                      </a:r>
                    </a:p>
                  </a:txBody>
                  <a:tcPr marL="91451" marR="91451" marT="45728" marB="4572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Reforçar l'alineament i promoure l'intercanvi d'experiències d'èxit entre tots els centres a través dels comitès de direcció</a:t>
                      </a:r>
                    </a:p>
                  </a:txBody>
                  <a:tcPr marL="91450" marR="91450" marT="45727" marB="45727">
                    <a:lnL w="12700">
                      <a:solidFill>
                        <a:sysClr val="windowText" lastClr="000000"/>
                      </a:solidFill>
                    </a:lnL>
                    <a:lnR w="12700">
                      <a:solidFill>
                        <a:sysClr val="windowText" lastClr="000000"/>
                      </a:solidFill>
                    </a:lnR>
                    <a:lnT w="12700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3139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Aplicar la metodologia LEAN en procediments de CAPSBE</a:t>
                      </a:r>
                    </a:p>
                  </a:txBody>
                  <a:tcPr marL="91450" marR="91450" marT="45727" marB="45727">
                    <a:lnL w="12700">
                      <a:solidFill>
                        <a:sysClr val="windowText" lastClr="000000"/>
                      </a:solidFill>
                    </a:lnL>
                    <a:lnR w="12700">
                      <a:solidFill>
                        <a:sysClr val="windowText" lastClr="000000"/>
                      </a:solidFill>
                    </a:lnR>
                    <a:lnT w="12700">
                      <a:solidFill>
                        <a:sysClr val="windowText" lastClr="000000"/>
                      </a:solidFill>
                    </a:lnT>
                    <a:lnB w="12700">
                      <a:solidFill>
                        <a:sysClr val="windowText" lastClr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645064"/>
                  </a:ext>
                </a:extLst>
              </a:tr>
            </a:tbl>
          </a:graphicData>
        </a:graphic>
      </p:graphicFrame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F448FD83-B7A8-4B5E-8875-0FE7EAADB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359924"/>
              </p:ext>
            </p:extLst>
          </p:nvPr>
        </p:nvGraphicFramePr>
        <p:xfrm>
          <a:off x="403559" y="1035100"/>
          <a:ext cx="7955472" cy="847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FFA9F83B-C32F-43D1-A5EA-A7E9C66422BF}"/>
              </a:ext>
            </a:extLst>
          </p:cNvPr>
          <p:cNvSpPr txBox="1"/>
          <p:nvPr/>
        </p:nvSpPr>
        <p:spPr>
          <a:xfrm>
            <a:off x="490555" y="1315615"/>
            <a:ext cx="37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6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150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F6986-28D3-4D2C-453A-5B7993D74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>
            <a:extLst>
              <a:ext uri="{FF2B5EF4-FFF2-40B4-BE49-F238E27FC236}">
                <a16:creationId xmlns:a16="http://schemas.microsoft.com/office/drawing/2014/main" id="{22908ABC-7CB1-B8B2-E7D2-788DF767E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439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22531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E5FD6FDB-FD06-081B-11A5-0CF3D7686B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2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6AC0EDBD-42E8-7DAA-9856-4E930FF3BF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3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C6E52E7B-2A0F-0B0B-7BF0-3F88AD5DA1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4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8B91EA14-665C-EB55-1382-360F94BE1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5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2EDC59FD-400C-8393-20A6-140FE886EF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6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B5C0F6C-A5B8-AD64-ED95-F58B7182C7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7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999960CE-21DA-5C83-6F22-52746E7DD6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8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2A035322-C356-89CA-A8BC-D181C33638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9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34887009-E96A-8794-8053-93092ECD61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0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C2B58B55-03A0-77D2-5AE9-03577C76F0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1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788A9C8B-D5DA-CD9B-BCAF-DB060831A8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2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1EFF7C16-BC9E-5C81-11DE-C2619C0A79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3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6C98175B-974F-D41C-0F9B-17CC25B850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4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4E3C8672-E531-EFD2-5133-68F609A5EB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5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3DA94DA2-DECB-5B99-B1C7-1EB68D4D4D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6" name="Rectangle 13">
            <a:extLst>
              <a:ext uri="{FF2B5EF4-FFF2-40B4-BE49-F238E27FC236}">
                <a16:creationId xmlns:a16="http://schemas.microsoft.com/office/drawing/2014/main" id="{CEB9E190-147C-0998-EFB7-E61A15B8A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" y="198859"/>
            <a:ext cx="77993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ea typeface="ＭＳ Ｐゴシック" panose="020B0600070205080204" pitchFamily="34" charset="-128"/>
              </a:rPr>
              <a:t>Línies estratègiques i accions prioritzades (II)</a:t>
            </a:r>
            <a:r>
              <a:rPr lang="ca-ES" altLang="ca-ES" sz="2200">
                <a:ea typeface="ＭＳ Ｐゴシック" panose="020B0600070205080204" pitchFamily="34" charset="-128"/>
              </a:rPr>
              <a:t> </a:t>
            </a:r>
            <a:endParaRPr lang="ca-ES" altLang="ca-ES" sz="22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D3F1BDF-8D1D-764E-FA31-BD5A50B0D9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410638"/>
              </p:ext>
            </p:extLst>
          </p:nvPr>
        </p:nvGraphicFramePr>
        <p:xfrm>
          <a:off x="306866" y="986046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Marcador de contenido 4">
            <a:extLst>
              <a:ext uri="{FF2B5EF4-FFF2-40B4-BE49-F238E27FC236}">
                <a16:creationId xmlns:a16="http://schemas.microsoft.com/office/drawing/2014/main" id="{15959D78-F824-FD22-97DB-1141AE7A50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972275"/>
              </p:ext>
            </p:extLst>
          </p:nvPr>
        </p:nvGraphicFramePr>
        <p:xfrm>
          <a:off x="724077" y="1928205"/>
          <a:ext cx="7700219" cy="1737484"/>
        </p:xfrm>
        <a:graphic>
          <a:graphicData uri="http://schemas.openxmlformats.org/drawingml/2006/table">
            <a:tbl>
              <a:tblPr firstRow="1" bandRow="1"/>
              <a:tblGrid>
                <a:gridCol w="770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ca-ES" sz="1800" b="0" noProof="0" dirty="0">
                          <a:latin typeface="+mn-lt"/>
                        </a:rPr>
                        <a:t>Difusió i participació en el Campus Clínic Solidari i Clínic Obert</a:t>
                      </a: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B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657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Activitats de team building: Club de la Lectura, Magic Line, Barcelona Salut Games</a:t>
                      </a: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B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Atenció al sensellarisme a CAPSBE</a:t>
                      </a:r>
                    </a:p>
                  </a:txBody>
                  <a:tcPr marL="91450" marR="91450">
                    <a:lnL w="12700">
                      <a:solidFill>
                        <a:sysClr val="windowText" lastClr="000000"/>
                      </a:solidFill>
                    </a:lnL>
                    <a:lnR w="12700">
                      <a:solidFill>
                        <a:sysClr val="windowText" lastClr="000000"/>
                      </a:solidFill>
                    </a:lnR>
                    <a:lnT w="12700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BAB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16407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Promoció de la salut planetària des de l'Atenció Primària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>
                    <a:lnL w="12700">
                      <a:solidFill>
                        <a:sysClr val="windowText" lastClr="000000"/>
                      </a:solidFill>
                    </a:lnL>
                    <a:lnR w="12700">
                      <a:solidFill>
                        <a:sysClr val="windowText" lastClr="000000"/>
                      </a:solidFill>
                    </a:lnR>
                    <a:lnT w="12700">
                      <a:solidFill>
                        <a:sysClr val="windowText" lastClr="000000"/>
                      </a:solidFill>
                    </a:lnT>
                    <a:lnB w="12700">
                      <a:solidFill>
                        <a:sysClr val="windowText" lastClr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BAB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038615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C161D04F-8C1A-D48D-39F7-78E41989B5E0}"/>
              </a:ext>
            </a:extLst>
          </p:cNvPr>
          <p:cNvSpPr txBox="1"/>
          <p:nvPr/>
        </p:nvSpPr>
        <p:spPr>
          <a:xfrm>
            <a:off x="410344" y="1344814"/>
            <a:ext cx="37571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>
                <a:latin typeface="Arial"/>
              </a:rPr>
              <a:t>7</a:t>
            </a:r>
            <a:endParaRPr lang="ca-ES"/>
          </a:p>
        </p:txBody>
      </p:sp>
      <p:graphicFrame>
        <p:nvGraphicFramePr>
          <p:cNvPr id="16" name="Diagrama 22">
            <a:extLst>
              <a:ext uri="{FF2B5EF4-FFF2-40B4-BE49-F238E27FC236}">
                <a16:creationId xmlns:a16="http://schemas.microsoft.com/office/drawing/2014/main" id="{5B12D9B5-1CB4-477D-1EBD-0D8282248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285220"/>
              </p:ext>
            </p:extLst>
          </p:nvPr>
        </p:nvGraphicFramePr>
        <p:xfrm>
          <a:off x="305160" y="3756194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Marcador de contenido 4">
            <a:extLst>
              <a:ext uri="{FF2B5EF4-FFF2-40B4-BE49-F238E27FC236}">
                <a16:creationId xmlns:a16="http://schemas.microsoft.com/office/drawing/2014/main" id="{9CA65E64-D514-5C40-2407-6D11A6054C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563763"/>
              </p:ext>
            </p:extLst>
          </p:nvPr>
        </p:nvGraphicFramePr>
        <p:xfrm>
          <a:off x="720801" y="4589570"/>
          <a:ext cx="7700219" cy="1468817"/>
        </p:xfrm>
        <a:graphic>
          <a:graphicData uri="http://schemas.openxmlformats.org/drawingml/2006/table">
            <a:tbl>
              <a:tblPr firstRow="1" bandRow="1"/>
              <a:tblGrid>
                <a:gridCol w="770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718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Ordre documental</a:t>
                      </a:r>
                    </a:p>
                  </a:txBody>
                  <a:tcPr marL="91450" marR="91450">
                    <a:lnL w="12700">
                      <a:solidFill>
                        <a:sysClr val="windowText" lastClr="000000"/>
                      </a:solidFill>
                    </a:lnL>
                    <a:lnR w="12700">
                      <a:solidFill>
                        <a:sysClr val="windowText" lastClr="000000"/>
                      </a:solidFill>
                    </a:lnR>
                    <a:lnT w="12700">
                      <a:solidFill>
                        <a:sysClr val="windowText" lastClr="000000"/>
                      </a:solidFill>
                    </a:lnT>
                    <a:lnB w="12700">
                      <a:solidFill>
                        <a:sysClr val="windowText" lastClr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44728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Promoure la cultura</a:t>
                      </a:r>
                      <a:r>
                        <a:rPr lang="ca-E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 de seguretat del pacient</a:t>
                      </a:r>
                      <a:endParaRPr lang="es-ES" sz="1800"/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baseline="0" noProof="0">
                          <a:latin typeface="+mn-lt"/>
                        </a:rPr>
                        <a:t>Estandarditzar les consultes</a:t>
                      </a: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85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>
                          <a:latin typeface="+mn-lt"/>
                        </a:rPr>
                        <a:t>Processament de casos de seguretat del pacient</a:t>
                      </a: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CuadroTexto 31">
            <a:extLst>
              <a:ext uri="{FF2B5EF4-FFF2-40B4-BE49-F238E27FC236}">
                <a16:creationId xmlns:a16="http://schemas.microsoft.com/office/drawing/2014/main" id="{5D1528B8-2B70-9F55-460F-CDA6680DEA12}"/>
              </a:ext>
            </a:extLst>
          </p:cNvPr>
          <p:cNvSpPr txBox="1"/>
          <p:nvPr/>
        </p:nvSpPr>
        <p:spPr>
          <a:xfrm>
            <a:off x="443844" y="4098921"/>
            <a:ext cx="30383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>
                <a:latin typeface="Arial"/>
              </a:rPr>
              <a:t>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863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>
            <a:extLst>
              <a:ext uri="{FF2B5EF4-FFF2-40B4-BE49-F238E27FC236}">
                <a16:creationId xmlns:a16="http://schemas.microsoft.com/office/drawing/2014/main" id="{264472EF-EAB5-47B2-B834-91305D495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439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22531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CEA2B1BD-0F77-4519-9CFB-E598A90F84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2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C64B8C44-7AB3-4885-A121-3B634F8573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3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A3D2CBC6-01C0-4073-9519-53F1CDB5B4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4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FFA49533-38A3-4A79-8A03-EB97B638EA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5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A5D239C8-36B6-4179-943E-1375775554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6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913EE0AF-8B61-4DD4-B7D9-60ABAFB892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7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3A199071-AA29-4900-BF80-39007419D6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8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1A775145-F699-44B8-A9DB-2F651F59FD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9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7451DE44-D979-4363-AC35-C29BDE28D0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0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4524A48-9238-4823-94FE-0F6A530C6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1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C2D3BC24-29DB-4985-88F4-5B0A2484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2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719D82E-8ABF-4D90-803F-473A67FBD2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3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C97385B9-7F7A-444F-82A4-F4B349F52E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4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D5C2DBFC-A61B-47DF-9500-60EB57FAB8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5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9ABA0151-DD40-49FC-A6C5-3A69929133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6" name="Rectangle 13">
            <a:extLst>
              <a:ext uri="{FF2B5EF4-FFF2-40B4-BE49-F238E27FC236}">
                <a16:creationId xmlns:a16="http://schemas.microsoft.com/office/drawing/2014/main" id="{6FC32B3C-9E60-4392-9E7E-1E0AE484A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" y="173038"/>
            <a:ext cx="77993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ea typeface="ＭＳ Ｐゴシック" panose="020B0600070205080204" pitchFamily="34" charset="-128"/>
              </a:rPr>
              <a:t>Línies estratègiques i accions prioritzades (II)</a:t>
            </a:r>
            <a:r>
              <a:rPr lang="ca-ES" altLang="ca-ES" sz="2200">
                <a:ea typeface="ＭＳ Ｐゴシック" panose="020B0600070205080204" pitchFamily="34" charset="-128"/>
              </a:rPr>
              <a:t> </a:t>
            </a:r>
            <a:endParaRPr lang="ca-ES" altLang="ca-ES" sz="22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30760B46-2A6E-42EC-BE0D-08087DCA6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701220"/>
              </p:ext>
            </p:extLst>
          </p:nvPr>
        </p:nvGraphicFramePr>
        <p:xfrm>
          <a:off x="372017" y="966536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Marcador de contenido 4">
            <a:extLst>
              <a:ext uri="{FF2B5EF4-FFF2-40B4-BE49-F238E27FC236}">
                <a16:creationId xmlns:a16="http://schemas.microsoft.com/office/drawing/2014/main" id="{11D0013C-AF2B-4EA5-8A18-AEA32B7D2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507845"/>
              </p:ext>
            </p:extLst>
          </p:nvPr>
        </p:nvGraphicFramePr>
        <p:xfrm>
          <a:off x="745953" y="1905798"/>
          <a:ext cx="7768458" cy="1437888"/>
        </p:xfrm>
        <a:graphic>
          <a:graphicData uri="http://schemas.openxmlformats.org/drawingml/2006/table">
            <a:tbl>
              <a:tblPr firstRow="1" bandRow="1"/>
              <a:tblGrid>
                <a:gridCol w="776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noProof="0">
                          <a:effectLst/>
                          <a:latin typeface="Calibri"/>
                        </a:rPr>
                        <a:t>Compartir un projecte de recerca en els 3 EAP: P4COPD</a:t>
                      </a: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Tanquem la pandèmia: Avaluació de l'impacte multidimensional de la sindèmia per SARS-CoV-2 (2020-2024)en la població atesa de CAPSBE</a:t>
                      </a: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Assegurar la difusió i promoure la participació dels 3 EAP en els assajos clínics</a:t>
                      </a: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id="{6EA46037-C9B6-4962-AC5D-BFF1FB255C01}"/>
              </a:ext>
            </a:extLst>
          </p:cNvPr>
          <p:cNvSpPr txBox="1"/>
          <p:nvPr/>
        </p:nvSpPr>
        <p:spPr>
          <a:xfrm>
            <a:off x="482837" y="1293221"/>
            <a:ext cx="37571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/>
              <a:t>9</a:t>
            </a:r>
          </a:p>
        </p:txBody>
      </p:sp>
      <p:graphicFrame>
        <p:nvGraphicFramePr>
          <p:cNvPr id="19" name="Diagrama 22">
            <a:extLst>
              <a:ext uri="{FF2B5EF4-FFF2-40B4-BE49-F238E27FC236}">
                <a16:creationId xmlns:a16="http://schemas.microsoft.com/office/drawing/2014/main" id="{CA1DD128-6489-5691-6EBB-0D0008215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313728"/>
              </p:ext>
            </p:extLst>
          </p:nvPr>
        </p:nvGraphicFramePr>
        <p:xfrm>
          <a:off x="369328" y="3675983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5" name="Marcador de contenido 4">
            <a:extLst>
              <a:ext uri="{FF2B5EF4-FFF2-40B4-BE49-F238E27FC236}">
                <a16:creationId xmlns:a16="http://schemas.microsoft.com/office/drawing/2014/main" id="{A965343D-8A45-EC94-003F-0F4F19A306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823164"/>
              </p:ext>
            </p:extLst>
          </p:nvPr>
        </p:nvGraphicFramePr>
        <p:xfrm>
          <a:off x="744864" y="4730889"/>
          <a:ext cx="7700219" cy="841728"/>
        </p:xfrm>
        <a:graphic>
          <a:graphicData uri="http://schemas.openxmlformats.org/drawingml/2006/table">
            <a:tbl>
              <a:tblPr firstRow="1" bandRow="1"/>
              <a:tblGrid>
                <a:gridCol w="770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1800" b="0" noProof="0">
                          <a:latin typeface="+mn-lt"/>
                        </a:rPr>
                        <a:t>Formar en prioritats per la salut</a:t>
                      </a: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Formar en </a:t>
                      </a:r>
                      <a:r>
                        <a:rPr lang="es-ES" sz="18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prioritats</a:t>
                      </a:r>
                      <a:r>
                        <a:rPr lang="es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8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</a:t>
                      </a:r>
                      <a:r>
                        <a:rPr lang="es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sistema</a:t>
                      </a:r>
                      <a:endParaRPr lang="ca-ES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CuadroTexto 24">
            <a:extLst>
              <a:ext uri="{FF2B5EF4-FFF2-40B4-BE49-F238E27FC236}">
                <a16:creationId xmlns:a16="http://schemas.microsoft.com/office/drawing/2014/main" id="{CAC64C9D-FBA1-FD20-EE0B-69A3EE294B68}"/>
              </a:ext>
            </a:extLst>
          </p:cNvPr>
          <p:cNvSpPr txBox="1"/>
          <p:nvPr/>
        </p:nvSpPr>
        <p:spPr>
          <a:xfrm>
            <a:off x="441669" y="4004773"/>
            <a:ext cx="45846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>
                <a:latin typeface="Arial"/>
              </a:rPr>
              <a:t>10</a:t>
            </a:r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>
            <a:extLst>
              <a:ext uri="{FF2B5EF4-FFF2-40B4-BE49-F238E27FC236}">
                <a16:creationId xmlns:a16="http://schemas.microsoft.com/office/drawing/2014/main" id="{264472EF-EAB5-47B2-B834-91305D495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439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22531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CEA2B1BD-0F77-4519-9CFB-E598A90F84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2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C64B8C44-7AB3-4885-A121-3B634F8573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3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A3D2CBC6-01C0-4073-9519-53F1CDB5B4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4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FFA49533-38A3-4A79-8A03-EB97B638EA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5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A5D239C8-36B6-4179-943E-1375775554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6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913EE0AF-8B61-4DD4-B7D9-60ABAFB892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7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3A199071-AA29-4900-BF80-39007419D6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8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1A775145-F699-44B8-A9DB-2F651F59FD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9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7451DE44-D979-4363-AC35-C29BDE28D0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0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4524A48-9238-4823-94FE-0F6A530C6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1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C2D3BC24-29DB-4985-88F4-5B0A2484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2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719D82E-8ABF-4D90-803F-473A67FBD2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3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C97385B9-7F7A-444F-82A4-F4B349F52E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4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D5C2DBFC-A61B-47DF-9500-60EB57FAB8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5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9ABA0151-DD40-49FC-A6C5-3A69929133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6" name="Rectangle 13">
            <a:extLst>
              <a:ext uri="{FF2B5EF4-FFF2-40B4-BE49-F238E27FC236}">
                <a16:creationId xmlns:a16="http://schemas.microsoft.com/office/drawing/2014/main" id="{6FC32B3C-9E60-4392-9E7E-1E0AE484A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361"/>
            <a:ext cx="77993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ea typeface="ＭＳ Ｐゴシック" panose="020B0600070205080204" pitchFamily="34" charset="-128"/>
              </a:rPr>
              <a:t>Línies estratègiques i accions prioritzades (II)</a:t>
            </a:r>
            <a:r>
              <a:rPr lang="ca-ES" altLang="ca-ES" sz="2200">
                <a:ea typeface="ＭＳ Ｐゴシック" panose="020B0600070205080204" pitchFamily="34" charset="-128"/>
              </a:rPr>
              <a:t> </a:t>
            </a:r>
            <a:endParaRPr lang="ca-ES" altLang="ca-ES" sz="22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30760B46-2A6E-42EC-BE0D-08087DCA6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857314"/>
              </p:ext>
            </p:extLst>
          </p:nvPr>
        </p:nvGraphicFramePr>
        <p:xfrm>
          <a:off x="267744" y="1248181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Marcador de contenido 4">
            <a:extLst>
              <a:ext uri="{FF2B5EF4-FFF2-40B4-BE49-F238E27FC236}">
                <a16:creationId xmlns:a16="http://schemas.microsoft.com/office/drawing/2014/main" id="{11D0013C-AF2B-4EA5-8A18-AEA32B7D2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464818"/>
              </p:ext>
            </p:extLst>
          </p:nvPr>
        </p:nvGraphicFramePr>
        <p:xfrm>
          <a:off x="696738" y="2213913"/>
          <a:ext cx="7629269" cy="1803710"/>
        </p:xfrm>
        <a:graphic>
          <a:graphicData uri="http://schemas.openxmlformats.org/drawingml/2006/table">
            <a:tbl>
              <a:tblPr firstRow="1" bandRow="1"/>
              <a:tblGrid>
                <a:gridCol w="7629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noProof="0">
                          <a:effectLst/>
                          <a:latin typeface="+mn-lt"/>
                        </a:rPr>
                        <a:t>Promocionar la visualització externa de la UD</a:t>
                      </a:r>
                      <a:endParaRPr lang="ca-ES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Potenciar l’aprenentatge amb  simulació i  als centres d’Atenció Primària</a:t>
                      </a:r>
                      <a:endParaRPr lang="ca-ES" sz="1800" b="0" noProof="0">
                        <a:latin typeface="+mn-lt"/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Seguir treballant la documentació de la Unitat Docent amb els estàndards de qualitat</a:t>
                      </a:r>
                      <a:endParaRPr lang="ca-ES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38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Potenciar el paper dels coordinadors docents dels centres</a:t>
                      </a:r>
                      <a:endParaRPr lang="ca-ES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50" marR="9145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758175"/>
                  </a:ext>
                </a:extLst>
              </a:tr>
            </a:tbl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id="{ECEADECE-B316-4638-B056-69712B990D4A}"/>
              </a:ext>
            </a:extLst>
          </p:cNvPr>
          <p:cNvSpPr txBox="1"/>
          <p:nvPr/>
        </p:nvSpPr>
        <p:spPr>
          <a:xfrm>
            <a:off x="324853" y="1588606"/>
            <a:ext cx="45496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>
                <a:latin typeface="Arial"/>
              </a:rPr>
              <a:t>11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33525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5E06273A-60C7-400F-86FA-58B1A88E9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964"/>
            <a:ext cx="7720383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ea typeface="ＭＳ Ｐゴシック" panose="020B0600070205080204" pitchFamily="34" charset="-128"/>
              </a:rPr>
              <a:t>Decàleg del nou model d’Atenció Primària i Comunitària</a:t>
            </a:r>
            <a:endParaRPr lang="ca-ES" altLang="ca-ES" sz="2200" b="1">
              <a:cs typeface="Arial" panose="020B0604020202020204" pitchFamily="34" charset="0"/>
            </a:endParaRP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74FAC1D2-807D-4A20-B585-C6F5EA48A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r="2579" b="10941"/>
          <a:stretch>
            <a:fillRect/>
          </a:stretch>
        </p:blipFill>
        <p:spPr bwMode="auto">
          <a:xfrm>
            <a:off x="395288" y="1690688"/>
            <a:ext cx="813435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>
            <a:extLst>
              <a:ext uri="{FF2B5EF4-FFF2-40B4-BE49-F238E27FC236}">
                <a16:creationId xmlns:a16="http://schemas.microsoft.com/office/drawing/2014/main" id="{854B8745-FFBC-40A3-BD51-A309E260C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08" y="201535"/>
            <a:ext cx="75120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cs typeface="Arial" panose="020B0604020202020204" pitchFamily="34" charset="0"/>
              </a:rPr>
              <a:t>Línies estratègiques </a:t>
            </a:r>
            <a:endParaRPr lang="ca-ES" altLang="ca-ES" sz="2200" b="1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10243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F14AFF23-7307-4A48-9300-30F45813F2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4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4D6F6E07-2428-456E-9A02-D361252409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5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FCF0CA70-1034-4D60-920E-541BCC50C8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6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5D432338-4AEC-43C6-BDFD-972D2570B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7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ABEBECC6-9CAB-4EC6-BAA2-7A910E5D3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8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A9F9CD86-9A21-4954-A141-D28CA78ECA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9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E163E0F3-7F45-41FA-AD36-E3F94FB76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0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FEB47F3C-40A5-4C51-853B-D1687E9A38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1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C3EB4070-E4A6-42FD-800F-64AC0822E8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3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3DA1F3E5-9F7B-466F-A1AB-3576414C56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4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D32B0E4-D072-42FA-9D61-776E797B2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5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10D83737-014B-4220-B7BF-8D56916772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6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4C5F5897-7A30-4BE4-A897-0C09C50D2D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7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4220DCB0-55A7-40DD-A4AB-E37624C3EE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8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8C8C3C3-856D-4655-8857-4148A7D3BC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9C7B6367-8C7E-48F6-9494-40FD8A588E51}"/>
              </a:ext>
            </a:extLst>
          </p:cNvPr>
          <p:cNvGrpSpPr/>
          <p:nvPr/>
        </p:nvGrpSpPr>
        <p:grpSpPr>
          <a:xfrm>
            <a:off x="683568" y="1196752"/>
            <a:ext cx="7920880" cy="4968552"/>
            <a:chOff x="1524000" y="1397000"/>
            <a:chExt cx="7080448" cy="4624288"/>
          </a:xfrm>
        </p:grpSpPr>
        <p:sp>
          <p:nvSpPr>
            <p:cNvPr id="10252" name="17 Rectángulo">
              <a:extLst>
                <a:ext uri="{FF2B5EF4-FFF2-40B4-BE49-F238E27FC236}">
                  <a16:creationId xmlns:a16="http://schemas.microsoft.com/office/drawing/2014/main" id="{176E34F4-9421-434C-875B-E9DAA726E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250" y="2636838"/>
              <a:ext cx="5884863" cy="34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9pPr>
            </a:lstStyle>
            <a:p>
              <a:pPr eaLnBrk="1" hangingPunct="1"/>
              <a:r>
                <a:rPr lang="es-ES" altLang="ca-ES">
                  <a:latin typeface="+mj-lt"/>
                </a:rPr>
                <a:t> </a:t>
              </a:r>
            </a:p>
          </p:txBody>
        </p:sp>
        <p:graphicFrame>
          <p:nvGraphicFramePr>
            <p:cNvPr id="2" name="Diagrama 1">
              <a:extLst>
                <a:ext uri="{FF2B5EF4-FFF2-40B4-BE49-F238E27FC236}">
                  <a16:creationId xmlns:a16="http://schemas.microsoft.com/office/drawing/2014/main" id="{10A60CD8-47DF-489A-B68B-3138B344644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38520679"/>
                </p:ext>
              </p:extLst>
            </p:nvPr>
          </p:nvGraphicFramePr>
          <p:xfrm>
            <a:off x="1524000" y="1397000"/>
            <a:ext cx="7080448" cy="46242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204FE729-5D3C-4A66-BE94-AC0E0B298186}"/>
                </a:ext>
              </a:extLst>
            </p:cNvPr>
            <p:cNvSpPr txBox="1"/>
            <p:nvPr/>
          </p:nvSpPr>
          <p:spPr>
            <a:xfrm>
              <a:off x="1729020" y="1747044"/>
              <a:ext cx="432048" cy="494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>
                  <a:latin typeface="+mj-lt"/>
                </a:rPr>
                <a:t>1</a:t>
              </a:r>
              <a:endParaRPr lang="ca-ES" sz="2800" b="1">
                <a:latin typeface="+mj-lt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FEC49A98-6CA0-45D6-82D3-9F20F3E019AE}"/>
                </a:ext>
              </a:extLst>
            </p:cNvPr>
            <p:cNvSpPr txBox="1"/>
            <p:nvPr/>
          </p:nvSpPr>
          <p:spPr>
            <a:xfrm>
              <a:off x="2161068" y="2607825"/>
              <a:ext cx="432048" cy="494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>
                  <a:latin typeface="+mj-lt"/>
                </a:rPr>
                <a:t>2</a:t>
              </a:r>
              <a:endParaRPr lang="ca-ES" sz="2800" b="1">
                <a:latin typeface="+mj-lt"/>
              </a:endParaRP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9308FED9-E79B-4BC3-B691-96F45FE74B91}"/>
                </a:ext>
              </a:extLst>
            </p:cNvPr>
            <p:cNvSpPr txBox="1"/>
            <p:nvPr/>
          </p:nvSpPr>
          <p:spPr>
            <a:xfrm>
              <a:off x="2313468" y="3465346"/>
              <a:ext cx="432048" cy="494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>
                  <a:latin typeface="+mj-lt"/>
                </a:rPr>
                <a:t>3</a:t>
              </a:r>
              <a:endParaRPr lang="ca-ES" sz="2800" b="1">
                <a:latin typeface="+mj-lt"/>
              </a:endParaRP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D4295506-BC8A-419D-94AB-D2670961CF9B}"/>
                </a:ext>
              </a:extLst>
            </p:cNvPr>
            <p:cNvSpPr txBox="1"/>
            <p:nvPr/>
          </p:nvSpPr>
          <p:spPr>
            <a:xfrm>
              <a:off x="2161068" y="4322867"/>
              <a:ext cx="432048" cy="494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>
                  <a:latin typeface="+mj-lt"/>
                </a:rPr>
                <a:t>4</a:t>
              </a:r>
              <a:endParaRPr lang="ca-ES" sz="2800" b="1">
                <a:latin typeface="+mj-lt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3FF1B2ED-9CAA-40E2-A378-560808B08156}"/>
                </a:ext>
              </a:extLst>
            </p:cNvPr>
            <p:cNvSpPr txBox="1"/>
            <p:nvPr/>
          </p:nvSpPr>
          <p:spPr>
            <a:xfrm>
              <a:off x="1729020" y="5172077"/>
              <a:ext cx="432048" cy="494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>
                  <a:latin typeface="+mj-lt"/>
                </a:rPr>
                <a:t>5</a:t>
              </a:r>
              <a:endParaRPr lang="ca-ES" sz="2800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46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>
            <a:extLst>
              <a:ext uri="{FF2B5EF4-FFF2-40B4-BE49-F238E27FC236}">
                <a16:creationId xmlns:a16="http://schemas.microsoft.com/office/drawing/2014/main" id="{854B8745-FFBC-40A3-BD51-A309E260C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3833"/>
            <a:ext cx="75120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cs typeface="Arial" panose="020B0604020202020204" pitchFamily="34" charset="0"/>
              </a:rPr>
              <a:t>Línies estratègiques </a:t>
            </a:r>
            <a:endParaRPr lang="ca-ES" altLang="ca-ES" sz="2200" b="1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10243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F14AFF23-7307-4A48-9300-30F45813F2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4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4D6F6E07-2428-456E-9A02-D361252409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5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FCF0CA70-1034-4D60-920E-541BCC50C8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6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5D432338-4AEC-43C6-BDFD-972D2570B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7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ABEBECC6-9CAB-4EC6-BAA2-7A910E5D3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8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A9F9CD86-9A21-4954-A141-D28CA78ECA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9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E163E0F3-7F45-41FA-AD36-E3F94FB76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0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FEB47F3C-40A5-4C51-853B-D1687E9A38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1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C3EB4070-E4A6-42FD-800F-64AC0822E8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3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3DA1F3E5-9F7B-466F-A1AB-3576414C56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4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D32B0E4-D072-42FA-9D61-776E797B2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5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10D83737-014B-4220-B7BF-8D56916772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6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4C5F5897-7A30-4BE4-A897-0C09C50D2D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7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4220DCB0-55A7-40DD-A4AB-E37624C3EE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8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8C8C3C3-856D-4655-8857-4148A7D3BC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259F10B-B705-4F60-9C35-7F997B253726}"/>
              </a:ext>
            </a:extLst>
          </p:cNvPr>
          <p:cNvGrpSpPr/>
          <p:nvPr/>
        </p:nvGrpSpPr>
        <p:grpSpPr>
          <a:xfrm>
            <a:off x="755576" y="1124744"/>
            <a:ext cx="7848872" cy="4896544"/>
            <a:chOff x="1524000" y="1397000"/>
            <a:chExt cx="7080448" cy="4624288"/>
          </a:xfrm>
        </p:grpSpPr>
        <p:sp>
          <p:nvSpPr>
            <p:cNvPr id="10252" name="17 Rectángulo">
              <a:extLst>
                <a:ext uri="{FF2B5EF4-FFF2-40B4-BE49-F238E27FC236}">
                  <a16:creationId xmlns:a16="http://schemas.microsoft.com/office/drawing/2014/main" id="{176E34F4-9421-434C-875B-E9DAA726E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250" y="2636838"/>
              <a:ext cx="58848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9pPr>
            </a:lstStyle>
            <a:p>
              <a:pPr eaLnBrk="1" hangingPunct="1"/>
              <a:r>
                <a:rPr lang="es-ES" altLang="ca-ES"/>
                <a:t> </a:t>
              </a:r>
            </a:p>
          </p:txBody>
        </p:sp>
        <p:graphicFrame>
          <p:nvGraphicFramePr>
            <p:cNvPr id="2" name="Diagrama 1">
              <a:extLst>
                <a:ext uri="{FF2B5EF4-FFF2-40B4-BE49-F238E27FC236}">
                  <a16:creationId xmlns:a16="http://schemas.microsoft.com/office/drawing/2014/main" id="{10A60CD8-47DF-489A-B68B-3138B344644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56305950"/>
                </p:ext>
              </p:extLst>
            </p:nvPr>
          </p:nvGraphicFramePr>
          <p:xfrm>
            <a:off x="1524000" y="1397000"/>
            <a:ext cx="7080448" cy="46242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204FE729-5D3C-4A66-BE94-AC0E0B298186}"/>
                </a:ext>
              </a:extLst>
            </p:cNvPr>
            <p:cNvSpPr txBox="1"/>
            <p:nvPr/>
          </p:nvSpPr>
          <p:spPr>
            <a:xfrm>
              <a:off x="1683638" y="1632719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/>
                <a:t>6</a:t>
              </a:r>
              <a:endParaRPr lang="ca-ES" sz="2800" b="1"/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FEC49A98-6CA0-45D6-82D3-9F20F3E019AE}"/>
                </a:ext>
              </a:extLst>
            </p:cNvPr>
            <p:cNvSpPr txBox="1"/>
            <p:nvPr/>
          </p:nvSpPr>
          <p:spPr>
            <a:xfrm>
              <a:off x="2081386" y="2376301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/>
                <a:t>7</a:t>
              </a:r>
              <a:endParaRPr lang="ca-ES" sz="2800" b="1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9308FED9-E79B-4BC3-B691-96F45FE74B91}"/>
                </a:ext>
              </a:extLst>
            </p:cNvPr>
            <p:cNvSpPr txBox="1"/>
            <p:nvPr/>
          </p:nvSpPr>
          <p:spPr>
            <a:xfrm>
              <a:off x="2246963" y="3088281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/>
                <a:t>8</a:t>
              </a:r>
              <a:endParaRPr lang="ca-ES" sz="2800" b="1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D4295506-BC8A-419D-94AB-D2670961CF9B}"/>
                </a:ext>
              </a:extLst>
            </p:cNvPr>
            <p:cNvSpPr txBox="1"/>
            <p:nvPr/>
          </p:nvSpPr>
          <p:spPr>
            <a:xfrm>
              <a:off x="2246963" y="3830497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/>
                <a:t>9</a:t>
              </a:r>
              <a:endParaRPr lang="ca-ES" sz="2800" b="1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3FF1B2ED-9CAA-40E2-A378-560808B08156}"/>
                </a:ext>
              </a:extLst>
            </p:cNvPr>
            <p:cNvSpPr txBox="1"/>
            <p:nvPr/>
          </p:nvSpPr>
          <p:spPr>
            <a:xfrm>
              <a:off x="2005185" y="4572713"/>
              <a:ext cx="584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/>
                <a:t>10</a:t>
              </a:r>
              <a:endParaRPr lang="ca-ES" sz="2800" b="1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48339C52-A912-F011-7282-A54CD502AD24}"/>
              </a:ext>
            </a:extLst>
          </p:cNvPr>
          <p:cNvSpPr txBox="1"/>
          <p:nvPr/>
        </p:nvSpPr>
        <p:spPr>
          <a:xfrm>
            <a:off x="835543" y="5250458"/>
            <a:ext cx="647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/>
              <a:t>11</a:t>
            </a:r>
            <a:endParaRPr lang="ca-ES" sz="2800" b="1"/>
          </a:p>
        </p:txBody>
      </p:sp>
    </p:spTree>
    <p:extLst>
      <p:ext uri="{BB962C8B-B14F-4D97-AF65-F5344CB8AC3E}">
        <p14:creationId xmlns:p14="http://schemas.microsoft.com/office/powerpoint/2010/main" val="18486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>
            <a:extLst>
              <a:ext uri="{FF2B5EF4-FFF2-40B4-BE49-F238E27FC236}">
                <a16:creationId xmlns:a16="http://schemas.microsoft.com/office/drawing/2014/main" id="{847CDF04-AC26-427C-86E0-C06CE37EB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800"/>
            <a:ext cx="77993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ea typeface="ＭＳ Ｐゴシック" panose="020B0600070205080204" pitchFamily="34" charset="-128"/>
              </a:rPr>
              <a:t>Línies estratègiques i accions prioritzades (I)</a:t>
            </a:r>
          </a:p>
          <a:p>
            <a:pPr eaLnBrk="1" hangingPunct="1">
              <a:lnSpc>
                <a:spcPts val="2200"/>
              </a:lnSpc>
            </a:pPr>
            <a:r>
              <a:rPr lang="ca-ES" altLang="ca-ES" sz="2200">
                <a:ea typeface="ＭＳ Ｐゴシック" panose="020B0600070205080204" pitchFamily="34" charset="-128"/>
              </a:rPr>
              <a:t> </a:t>
            </a:r>
            <a:endParaRPr lang="ca-ES" altLang="ca-ES" sz="22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12291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69153596-7796-4C2C-9062-EC24C9764A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2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DDA45E11-A59D-40B7-A41B-37EE5CD7C0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3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5F209274-890F-4CA7-83BC-23F580624E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4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A2DC7125-5E6B-4ABE-9721-8D0C75830F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5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A1FD7F90-64FA-4A14-B89D-92EC2191AD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6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C41C147C-8F93-4190-87F1-A09430081E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7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1AB9FBB8-37F8-4089-8AF3-D19B529E98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8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1DE09380-217A-49B1-9E54-1E9343ABAA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9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23B7E575-452A-44FD-AAD6-1957B0B1FE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0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3147F0E-FFBE-467E-978B-ABE3A3D9E5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1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733A29F-94CC-4529-B5C5-D0B38AE457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2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4AD622AC-D626-4705-BEC4-440ACE24AD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3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F4312666-643B-49A2-ADC9-0F628F40F4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4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0773B1F-33BA-46DF-B59C-0CED6AF168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5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9F4C9A46-DFFE-40AD-86C5-3F07223007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graphicFrame>
        <p:nvGraphicFramePr>
          <p:cNvPr id="20" name="Tabla 18">
            <a:extLst>
              <a:ext uri="{FF2B5EF4-FFF2-40B4-BE49-F238E27FC236}">
                <a16:creationId xmlns:a16="http://schemas.microsoft.com/office/drawing/2014/main" id="{CB26487A-BE7D-48D5-82A7-6A7FD40E4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68044"/>
              </p:ext>
            </p:extLst>
          </p:nvPr>
        </p:nvGraphicFramePr>
        <p:xfrm>
          <a:off x="523874" y="2061410"/>
          <a:ext cx="7941395" cy="3291892"/>
        </p:xfrm>
        <a:graphic>
          <a:graphicData uri="http://schemas.openxmlformats.org/drawingml/2006/table">
            <a:tbl>
              <a:tblPr firstRow="1" bandRow="1"/>
              <a:tblGrid>
                <a:gridCol w="7941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0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strike="noStrike" noProof="0">
                          <a:latin typeface="+mn-lt"/>
                        </a:rPr>
                        <a:t>Liderar activitats que fomentin la promoció i prevenció de la salut en col·laboració i participació de la ciutadania</a:t>
                      </a: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0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noProof="0">
                          <a:latin typeface="+mn-lt"/>
                        </a:rPr>
                        <a:t>Desenvolupar els projectes amb la comunitat:</a:t>
                      </a:r>
                    </a:p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>
                          <a:latin typeface="+mn-lt"/>
                        </a:rPr>
                        <a:t>   - Revisions bucodentals escolars</a:t>
                      </a:r>
                    </a:p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>
                          <a:latin typeface="+mn-lt"/>
                        </a:rPr>
                        <a:t>   - Escoles lliures d’assetjament escolar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>
                          <a:solidFill>
                            <a:schemeClr val="tx1"/>
                          </a:solidFill>
                          <a:latin typeface="+mn-lt"/>
                        </a:rPr>
                        <a:t>   - Salut i Escola: Equitat menstrual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>
                          <a:solidFill>
                            <a:schemeClr val="tx1"/>
                          </a:solidFill>
                          <a:latin typeface="+mn-lt"/>
                        </a:rPr>
                        <a:t>   - Escola Inclusiva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>
                          <a:solidFill>
                            <a:schemeClr val="tx1"/>
                          </a:solidFill>
                          <a:latin typeface="+mn-lt"/>
                        </a:rPr>
                        <a:t>   - Apropa't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>
                          <a:solidFill>
                            <a:schemeClr val="tx1"/>
                          </a:solidFill>
                          <a:latin typeface="+mn-lt"/>
                        </a:rPr>
                        <a:t>   - GAM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>
                          <a:solidFill>
                            <a:schemeClr val="tx1"/>
                          </a:solidFill>
                          <a:latin typeface="+mn-lt"/>
                        </a:rPr>
                        <a:t>   - </a:t>
                      </a:r>
                      <a:r>
                        <a:rPr lang="ca-ES" sz="1800" b="0" noProof="0" err="1">
                          <a:solidFill>
                            <a:schemeClr val="tx1"/>
                          </a:solidFill>
                          <a:latin typeface="+mn-lt"/>
                        </a:rPr>
                        <a:t>Meduhta</a:t>
                      </a:r>
                      <a:endParaRPr lang="ca-ES" sz="1800" b="0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3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a-ES" sz="1800" b="0" noProof="0">
                          <a:latin typeface="+mn-lt"/>
                        </a:rPr>
                        <a:t>Reforçar el paper de CAPSBE en el circuit de violència contra les dones</a:t>
                      </a:r>
                      <a:endParaRPr lang="es-ES"/>
                    </a:p>
                  </a:txBody>
                  <a:tcPr marL="91448" marR="91448" marT="45728" marB="45728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Diagrama 27">
            <a:extLst>
              <a:ext uri="{FF2B5EF4-FFF2-40B4-BE49-F238E27FC236}">
                <a16:creationId xmlns:a16="http://schemas.microsoft.com/office/drawing/2014/main" id="{DE0E1974-3E92-4C9A-AE51-1C8AE0E272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712981"/>
              </p:ext>
            </p:extLst>
          </p:nvPr>
        </p:nvGraphicFramePr>
        <p:xfrm>
          <a:off x="219075" y="1068007"/>
          <a:ext cx="7270899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D4BB715-C676-4418-AF4B-5670AD159088}"/>
              </a:ext>
            </a:extLst>
          </p:cNvPr>
          <p:cNvSpPr txBox="1"/>
          <p:nvPr/>
        </p:nvSpPr>
        <p:spPr>
          <a:xfrm>
            <a:off x="311568" y="1392741"/>
            <a:ext cx="352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>
                <a:latin typeface="+mn-lt"/>
              </a:rPr>
              <a:t>1</a:t>
            </a:r>
            <a:endParaRPr lang="ca-E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23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>
            <a:extLst>
              <a:ext uri="{FF2B5EF4-FFF2-40B4-BE49-F238E27FC236}">
                <a16:creationId xmlns:a16="http://schemas.microsoft.com/office/drawing/2014/main" id="{847CDF04-AC26-427C-86E0-C06CE37EB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77993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ea typeface="ＭＳ Ｐゴシック" panose="020B0600070205080204" pitchFamily="34" charset="-128"/>
              </a:rPr>
              <a:t>Línies estratègiques i accions prioritzades (I)</a:t>
            </a:r>
          </a:p>
          <a:p>
            <a:pPr eaLnBrk="1" hangingPunct="1">
              <a:lnSpc>
                <a:spcPts val="2200"/>
              </a:lnSpc>
            </a:pPr>
            <a:r>
              <a:rPr lang="ca-ES" altLang="ca-ES" sz="2200">
                <a:ea typeface="ＭＳ Ｐゴシック" panose="020B0600070205080204" pitchFamily="34" charset="-128"/>
              </a:rPr>
              <a:t> </a:t>
            </a:r>
            <a:endParaRPr lang="ca-ES" altLang="ca-ES" sz="22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12291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69153596-7796-4C2C-9062-EC24C9764A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2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DDA45E11-A59D-40B7-A41B-37EE5CD7C0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3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5F209274-890F-4CA7-83BC-23F580624E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4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A2DC7125-5E6B-4ABE-9721-8D0C75830F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5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A1FD7F90-64FA-4A14-B89D-92EC2191AD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6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C41C147C-8F93-4190-87F1-A09430081E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7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1AB9FBB8-37F8-4089-8AF3-D19B529E98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8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1DE09380-217A-49B1-9E54-1E9343ABAA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9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23B7E575-452A-44FD-AAD6-1957B0B1FE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0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3147F0E-FFBE-467E-978B-ABE3A3D9E5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1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733A29F-94CC-4529-B5C5-D0B38AE457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2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4AD622AC-D626-4705-BEC4-440ACE24AD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3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F4312666-643B-49A2-ADC9-0F628F40F4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4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0773B1F-33BA-46DF-B59C-0CED6AF168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5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9F4C9A46-DFFE-40AD-86C5-3F07223007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7" name="17 Rectángulo">
            <a:extLst>
              <a:ext uri="{FF2B5EF4-FFF2-40B4-BE49-F238E27FC236}">
                <a16:creationId xmlns:a16="http://schemas.microsoft.com/office/drawing/2014/main" id="{BD74A9D1-5718-401A-9437-B175A5A15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124" y="2384876"/>
            <a:ext cx="6583382" cy="3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r>
              <a:rPr lang="es-ES" altLang="ca-ES">
                <a:latin typeface="+mj-lt"/>
              </a:rPr>
              <a:t> 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6535ACE-D828-477C-BC9C-768754581D47}"/>
              </a:ext>
            </a:extLst>
          </p:cNvPr>
          <p:cNvSpPr txBox="1"/>
          <p:nvPr/>
        </p:nvSpPr>
        <p:spPr>
          <a:xfrm>
            <a:off x="1396254" y="2353703"/>
            <a:ext cx="483331" cy="530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a-ES" sz="2800" b="1">
              <a:latin typeface="+mj-lt"/>
            </a:endParaRPr>
          </a:p>
        </p:txBody>
      </p:sp>
      <p:graphicFrame>
        <p:nvGraphicFramePr>
          <p:cNvPr id="35" name="Diagrama 34">
            <a:extLst>
              <a:ext uri="{FF2B5EF4-FFF2-40B4-BE49-F238E27FC236}">
                <a16:creationId xmlns:a16="http://schemas.microsoft.com/office/drawing/2014/main" id="{18D611B5-DCED-4F70-9AEF-598D9EBF4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409544"/>
              </p:ext>
            </p:extLst>
          </p:nvPr>
        </p:nvGraphicFramePr>
        <p:xfrm>
          <a:off x="167854" y="851838"/>
          <a:ext cx="79208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1EEE799-F6A6-48E7-AAF4-F44EE472344D}"/>
              </a:ext>
            </a:extLst>
          </p:cNvPr>
          <p:cNvSpPr txBox="1"/>
          <p:nvPr/>
        </p:nvSpPr>
        <p:spPr>
          <a:xfrm>
            <a:off x="276920" y="1128526"/>
            <a:ext cx="36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2</a:t>
            </a:r>
            <a:endParaRPr lang="ca-ES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5D4D47F-E740-4D7E-84DE-C1380B5E1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991957"/>
              </p:ext>
            </p:extLst>
          </p:nvPr>
        </p:nvGraphicFramePr>
        <p:xfrm>
          <a:off x="705938" y="1651265"/>
          <a:ext cx="7920880" cy="4470530"/>
        </p:xfrm>
        <a:graphic>
          <a:graphicData uri="http://schemas.openxmlformats.org/drawingml/2006/table">
            <a:tbl>
              <a:tblPr/>
              <a:tblGrid>
                <a:gridCol w="7920880">
                  <a:extLst>
                    <a:ext uri="{9D8B030D-6E8A-4147-A177-3AD203B41FA5}">
                      <a16:colId xmlns:a16="http://schemas.microsoft.com/office/drawing/2014/main" val="614985070"/>
                    </a:ext>
                  </a:extLst>
                </a:gridCol>
              </a:tblGrid>
              <a:tr h="470348">
                <a:tc>
                  <a:txBody>
                    <a:bodyPr/>
                    <a:lstStyle/>
                    <a:p>
                      <a:pPr algn="l" fontAlgn="base"/>
                      <a:r>
                        <a:rPr lang="ca-E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Executar projecte de models centrats en la persona:</a:t>
                      </a:r>
                    </a:p>
                    <a:p>
                      <a:pPr marL="742950" lvl="1" indent="-285750" algn="l" fontAlgn="base">
                        <a:buFontTx/>
                        <a:buChar char="-"/>
                      </a:pPr>
                      <a:r>
                        <a:rPr lang="ca-ES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Planifi.cat</a:t>
                      </a:r>
                    </a:p>
                    <a:p>
                      <a:pPr marL="742950" lvl="1" indent="-285750" algn="l" fontAlgn="base">
                        <a:buFontTx/>
                        <a:buChar char="-"/>
                      </a:pPr>
                      <a:r>
                        <a:rPr lang="ca-ES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Programació per motius – gestió demanda aguda</a:t>
                      </a:r>
                    </a:p>
                    <a:p>
                      <a:pPr marL="742950" lvl="1" indent="-285750" algn="l">
                        <a:buFontTx/>
                        <a:buChar char="-"/>
                      </a:pPr>
                      <a:r>
                        <a:rPr lang="ca-ES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Grup de coordinació AP-Farmacèutics comunitaris: Fomentar la comunicació i el treball en col·laboració entre referents de farmàcia dels </a:t>
                      </a:r>
                      <a:r>
                        <a:rPr lang="ca-ES" sz="1600" b="0" i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EAPs</a:t>
                      </a:r>
                      <a:r>
                        <a:rPr lang="ca-ES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 les farmàcies comunitàries</a:t>
                      </a:r>
                    </a:p>
                    <a:p>
                      <a:pPr marL="742950" lvl="1" indent="-285750" algn="l">
                        <a:buFontTx/>
                        <a:buChar char="-"/>
                      </a:pPr>
                      <a:r>
                        <a:rPr lang="ca-ES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Prescripció social</a:t>
                      </a:r>
                      <a:endParaRPr lang="ca-ES" sz="1600"/>
                    </a:p>
                  </a:txBody>
                  <a:tcPr marL="77243" marR="77243" marT="38621" marB="38621">
                    <a:lnL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10202"/>
                  </a:ext>
                </a:extLst>
              </a:tr>
              <a:tr h="3468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Implantar bones pràctiques d'atenció a la fragilitat: </a:t>
                      </a:r>
                    </a:p>
                    <a:p>
                      <a:pPr marL="742950" lvl="1" indent="-285750" algn="l">
                        <a:buFont typeface="Calibri"/>
                        <a:buChar char="-"/>
                      </a:pPr>
                      <a:r>
                        <a:rPr lang="ca-ES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Integrar la valoració geriàtrica integral</a:t>
                      </a:r>
                    </a:p>
                    <a:p>
                      <a:pPr marL="742950" lvl="1" indent="-285750" algn="l">
                        <a:buFont typeface="Calibri"/>
                        <a:buChar char="-"/>
                      </a:pPr>
                      <a:r>
                        <a:rPr lang="ca-ES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Identificar activament els PCC i MACA</a:t>
                      </a:r>
                    </a:p>
                    <a:p>
                      <a:pPr marL="742950" lvl="1" indent="-285750" algn="l">
                        <a:buFont typeface="Calibri"/>
                        <a:buChar char="-"/>
                      </a:pPr>
                      <a:r>
                        <a:rPr lang="ca-ES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Elaborar el PIIC</a:t>
                      </a:r>
                    </a:p>
                    <a:p>
                      <a:pPr marL="742950" lvl="1" indent="-285750" algn="l">
                        <a:buFont typeface="Calibri"/>
                        <a:buChar char="-"/>
                      </a:pPr>
                      <a:r>
                        <a:rPr lang="ca-ES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Assegurar la revisió de la </a:t>
                      </a:r>
                      <a:r>
                        <a:rPr lang="ca-ES" sz="16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polifarmàcia</a:t>
                      </a:r>
                      <a:r>
                        <a:rPr lang="ca-ES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dels pacients ATDOM i PCC/MACA</a:t>
                      </a:r>
                    </a:p>
                  </a:txBody>
                  <a:tcPr marL="77243" marR="77243" marT="38621" marB="38621">
                    <a:lnL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60233"/>
                  </a:ext>
                </a:extLst>
              </a:tr>
              <a:tr h="3468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Atenció proactiva: implementar accions per assegurar la revisió proactiva dels plans de medicació i les IT</a:t>
                      </a:r>
                      <a:endParaRPr lang="en-US"/>
                    </a:p>
                  </a:txBody>
                  <a:tcPr marL="77243" marR="77243" marT="38621" marB="38621">
                    <a:lnL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278748"/>
                  </a:ext>
                </a:extLst>
              </a:tr>
              <a:tr h="3468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Co-liderar projectes d’integració sanitària i social</a:t>
                      </a:r>
                    </a:p>
                  </a:txBody>
                  <a:tcPr marL="77243" marR="77243" marT="38621" marB="38621">
                    <a:lnL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862829"/>
                  </a:ext>
                </a:extLst>
              </a:tr>
              <a:tr h="3468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Revisió indicació proves diagnòstiques</a:t>
                      </a:r>
                    </a:p>
                  </a:txBody>
                  <a:tcPr marL="77243" marR="77243" marT="38621" marB="38621">
                    <a:lnL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6431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>
            <a:extLst>
              <a:ext uri="{FF2B5EF4-FFF2-40B4-BE49-F238E27FC236}">
                <a16:creationId xmlns:a16="http://schemas.microsoft.com/office/drawing/2014/main" id="{D24BA422-2A26-4BEA-B98B-077DD6777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487"/>
            <a:ext cx="77993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ea typeface="ＭＳ Ｐゴシック" panose="020B0600070205080204" pitchFamily="34" charset="-128"/>
              </a:rPr>
              <a:t>Línies estratègiques i accions prioritzades (I)</a:t>
            </a:r>
          </a:p>
          <a:p>
            <a:pPr eaLnBrk="1" hangingPunct="1">
              <a:lnSpc>
                <a:spcPts val="2200"/>
              </a:lnSpc>
            </a:pPr>
            <a:r>
              <a:rPr lang="ca-ES" altLang="ca-ES" sz="2200">
                <a:ea typeface="ＭＳ Ｐゴシック" panose="020B0600070205080204" pitchFamily="34" charset="-128"/>
              </a:rPr>
              <a:t> </a:t>
            </a:r>
            <a:endParaRPr lang="ca-ES" altLang="ca-ES" sz="22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16387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DCF54FA8-197A-4489-86B0-8618CD1C1B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88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7CEFD532-DE55-42C0-A755-64D275AFA6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89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7DE45D52-8200-4B4F-904A-6A2A4037D9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0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B0D3A6A9-E0A6-4F6A-B203-14F19046F3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1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FECFD564-2B7D-4A38-AEB6-A355ED9B8D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2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5AC2319D-C62B-4060-AE7E-598A738251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3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62CD5847-75F3-45F4-9A9E-6626647E64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4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ECEDA6BA-EF5B-4743-8A5D-1A7AB2A092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5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A4CA4206-E7A3-475B-BE10-ABF56573A8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6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73456297-67F4-44F5-9373-5F96A2DF83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7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E79DF94-E97E-4B5C-9E0C-DFE89999B1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8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2B045B1-E0C4-4463-A2AE-4975C4AE0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9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D07FFC8C-0D87-4C03-A788-595CDD5DF5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400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AFF107E5-CBEE-493D-B98C-AF5166463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401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30481ADD-5E46-42F4-9C44-99C765E9A0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graphicFrame>
        <p:nvGraphicFramePr>
          <p:cNvPr id="20" name="Tabla 18">
            <a:extLst>
              <a:ext uri="{FF2B5EF4-FFF2-40B4-BE49-F238E27FC236}">
                <a16:creationId xmlns:a16="http://schemas.microsoft.com/office/drawing/2014/main" id="{034F0F34-46C6-4129-9ACE-D44B2C51E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481232"/>
              </p:ext>
            </p:extLst>
          </p:nvPr>
        </p:nvGraphicFramePr>
        <p:xfrm>
          <a:off x="539864" y="1893132"/>
          <a:ext cx="8190359" cy="4023450"/>
        </p:xfrm>
        <a:graphic>
          <a:graphicData uri="http://schemas.openxmlformats.org/drawingml/2006/table">
            <a:tbl>
              <a:tblPr firstRow="1" bandRow="1"/>
              <a:tblGrid>
                <a:gridCol w="819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Consolidar la cartera de serveis: Fisioterapeutes, Higienistes, </a:t>
                      </a:r>
                      <a:r>
                        <a:rPr lang="ca-ES" sz="1800" b="0" u="none" strike="noStrike" baseline="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Rbec</a:t>
                      </a:r>
                      <a:r>
                        <a:rPr lang="ca-ES" sz="1800" b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 Nutricionistes i Terapeuta Ocupacional</a:t>
                      </a:r>
                      <a:endParaRPr lang="ca-ES" sz="18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5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Seguir desenvolupant el model d’atenció sanitària a residències de gent gran i discapacitats</a:t>
                      </a:r>
                      <a:endParaRPr lang="ca-ES" sz="18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Desenvolupar i reforçar</a:t>
                      </a:r>
                      <a:r>
                        <a:rPr lang="ca-ES" sz="1800" b="0" noProof="0" dirty="0">
                          <a:latin typeface="+mn-lt"/>
                        </a:rPr>
                        <a:t> el model de competències de les </a:t>
                      </a:r>
                      <a:r>
                        <a:rPr lang="ca-ES" sz="1800" b="0" noProof="0" dirty="0" err="1">
                          <a:latin typeface="+mn-lt"/>
                        </a:rPr>
                        <a:t>TCAIs</a:t>
                      </a:r>
                      <a:endParaRPr lang="ca-ES" sz="1800" b="0" noProof="0" dirty="0">
                        <a:latin typeface="+mn-lt"/>
                      </a:endParaRP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1800" b="0" noProof="0" dirty="0">
                          <a:latin typeface="+mn-lt"/>
                        </a:rPr>
                        <a:t>Desenvolupar el model de competències de la UAC: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a-ES" sz="1800" b="0" noProof="0" dirty="0">
                          <a:latin typeface="+mn-lt"/>
                        </a:rPr>
                        <a:t>Assistent Clínic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a-ES" sz="1800" b="0" noProof="0" dirty="0">
                          <a:latin typeface="+mn-lt"/>
                        </a:rPr>
                        <a:t>UBA 3</a:t>
                      </a: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2279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Consolidar la cartera de Serveis amb procediments diagnòstics i terapèutics:</a:t>
                      </a:r>
                    </a:p>
                    <a:p>
                      <a:pPr marL="285750" marR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ca-ES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                                                 - CBCT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/>
                        <a:buChar char="-"/>
                      </a:pPr>
                      <a:r>
                        <a:rPr lang="ca-ES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Ecografies                                      - Procediment PRAM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a-ES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Infiltracions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a-ES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Dermatologia pediàtrica</a:t>
                      </a: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350BFA25-1933-46DD-A3BC-87C45DF89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987488"/>
              </p:ext>
            </p:extLst>
          </p:nvPr>
        </p:nvGraphicFramePr>
        <p:xfrm>
          <a:off x="371475" y="908720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427E9AE7-1156-4B1B-B792-4B30F54B4C9B}"/>
              </a:ext>
            </a:extLst>
          </p:cNvPr>
          <p:cNvSpPr txBox="1"/>
          <p:nvPr/>
        </p:nvSpPr>
        <p:spPr>
          <a:xfrm>
            <a:off x="467544" y="1259468"/>
            <a:ext cx="37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3</a:t>
            </a:r>
            <a:endParaRPr lang="ca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>
            <a:extLst>
              <a:ext uri="{FF2B5EF4-FFF2-40B4-BE49-F238E27FC236}">
                <a16:creationId xmlns:a16="http://schemas.microsoft.com/office/drawing/2014/main" id="{53DD3073-6331-4C3F-A95B-AFB666FE9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439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18435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A581C4E7-3724-4C40-B72B-3C9671E596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36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D5582DAD-847F-4A48-B13B-1FD951EA1B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37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F0CE0386-6E88-4B16-8F91-0B6541F9BD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38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400F4D52-2565-4845-9550-AD5E73BDDC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39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DBA512E1-9801-45BD-91E9-F675858F53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0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49F6C5A-7E34-4EAA-B35F-747BB4BE4A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1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62AAF837-EDB1-4D2B-85F0-51DCC84E1F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2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26B1760B-B213-4556-8A6E-EBE2368CED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3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82AC99C-D478-4305-BA13-981417BC85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4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710E9801-893D-42F0-B0B1-1D0E7A731A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5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0667B50-AF3A-4190-B4CF-5577C70B17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6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A3A84D6C-8E5E-42A8-A320-ED452E792C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7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2907A5D-B362-4BAD-973A-183E752A44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8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B105D80F-9622-4E22-A247-DEE84F6CC7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9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63201A76-807F-4420-9DA1-A59E8E148A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50" name="Rectangle 13">
            <a:extLst>
              <a:ext uri="{FF2B5EF4-FFF2-40B4-BE49-F238E27FC236}">
                <a16:creationId xmlns:a16="http://schemas.microsoft.com/office/drawing/2014/main" id="{7344804A-6F27-4E3C-8BA5-7BD6A3FDD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12" y="173038"/>
            <a:ext cx="77993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ea typeface="ＭＳ Ｐゴシック" panose="020B0600070205080204" pitchFamily="34" charset="-128"/>
              </a:rPr>
              <a:t>Línies estratègiques i accions prioritzades (II)</a:t>
            </a:r>
            <a:r>
              <a:rPr lang="ca-ES" altLang="ca-ES" sz="2200">
                <a:ea typeface="ＭＳ Ｐゴシック" panose="020B0600070205080204" pitchFamily="34" charset="-128"/>
              </a:rPr>
              <a:t> </a:t>
            </a:r>
            <a:endParaRPr lang="ca-ES" altLang="ca-ES" sz="22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2" name="Marcador de contenido 4">
            <a:extLst>
              <a:ext uri="{FF2B5EF4-FFF2-40B4-BE49-F238E27FC236}">
                <a16:creationId xmlns:a16="http://schemas.microsoft.com/office/drawing/2014/main" id="{F76778E4-538B-4BFA-AA73-F81E1BC402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677736"/>
              </p:ext>
            </p:extLst>
          </p:nvPr>
        </p:nvGraphicFramePr>
        <p:xfrm>
          <a:off x="650449" y="1839748"/>
          <a:ext cx="7834739" cy="3766882"/>
        </p:xfrm>
        <a:graphic>
          <a:graphicData uri="http://schemas.openxmlformats.org/drawingml/2006/table">
            <a:tbl>
              <a:tblPr firstRow="1" bandRow="1"/>
              <a:tblGrid>
                <a:gridCol w="7834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1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Reforçar el treball interdisciplinar entre estaments (Reunions periòdiques)</a:t>
                      </a: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870083"/>
                  </a:ext>
                </a:extLst>
              </a:tr>
              <a:tr h="591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Continuar oferint assistència sanitària de qualitat a la nostra població de referència assegurant bona accessibilitat i longitudinalitat</a:t>
                      </a: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Fer un procés de selecció anual per consolidar llocs de treball de qualitat</a:t>
                      </a: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1800" b="0" noProof="0">
                          <a:latin typeface="+mn-lt"/>
                        </a:rPr>
                        <a:t>Oferir instruments per aconseguir un clima laboral òptim</a:t>
                      </a: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24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Definir les accions de millora dels resultats de l'enquesta Opina mitjançant grups de treball a cada equip</a:t>
                      </a: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818730"/>
                  </a:ext>
                </a:extLst>
              </a:tr>
              <a:tr h="42546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Reforçar el paper dels referents dels grups clínics AISBE (decàleg)</a:t>
                      </a: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>
                          <a:latin typeface="+mn-lt"/>
                        </a:rPr>
                        <a:t>Monitoritzar l'accessibilitat de les agendes dels RAE que es desplacen als equips</a:t>
                      </a: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885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>
                          <a:solidFill>
                            <a:schemeClr val="tx1"/>
                          </a:solidFill>
                          <a:latin typeface="+mn-lt"/>
                        </a:rPr>
                        <a:t>Elaborar un pla d’usos lingüístics</a:t>
                      </a: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476066"/>
                  </a:ext>
                </a:extLst>
              </a:tr>
            </a:tbl>
          </a:graphicData>
        </a:graphic>
      </p:graphicFrame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17AB4ACA-5545-4A69-930B-7B2511CE0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658729"/>
              </p:ext>
            </p:extLst>
          </p:nvPr>
        </p:nvGraphicFramePr>
        <p:xfrm>
          <a:off x="371475" y="908720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0895435E-5F05-4A5D-960B-ACF6EAADEEA6}"/>
              </a:ext>
            </a:extLst>
          </p:cNvPr>
          <p:cNvSpPr txBox="1"/>
          <p:nvPr/>
        </p:nvSpPr>
        <p:spPr>
          <a:xfrm>
            <a:off x="467544" y="1259468"/>
            <a:ext cx="37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4</a:t>
            </a:r>
            <a:endParaRPr lang="ca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>
            <a:extLst>
              <a:ext uri="{FF2B5EF4-FFF2-40B4-BE49-F238E27FC236}">
                <a16:creationId xmlns:a16="http://schemas.microsoft.com/office/drawing/2014/main" id="{563D9709-444B-4143-B750-0E70D85B9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439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20483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6452F46F-C4F7-4EC2-9D93-CDD90488D8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84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BEE26E55-1D12-4620-B47B-FE3AEAEA32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85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95FFDD97-8C45-4CA2-830E-00EE7B0FB3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86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8FA45C14-8BC6-475F-8102-6F9177C9D9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87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158015A8-FD1D-4F1D-BBBB-9F4913145E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88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E15AEF81-8D8C-4A2F-B7D9-DEBE97EF2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89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6C4EA2AA-2577-4803-9BD4-1F678751F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0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7D95A167-1D7F-4CC5-A3CC-ADF73CFBAB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1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8C681A68-C95B-41CD-BA5F-8E8721D562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2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5FA293C6-8AA7-4EAF-A627-335D620916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3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B2CBFE8-D522-431A-B4F4-518483678C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4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3D964C25-FDFA-4009-A244-7205695600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5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4FE80F8-AA8B-45AF-8EF3-20568F59F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6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6EA23ED8-5CA0-4DE7-A8F2-B5BA595CD2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7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9C7B500C-C0BE-4BE2-96A9-41B2A71A51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8" name="Rectangle 13">
            <a:extLst>
              <a:ext uri="{FF2B5EF4-FFF2-40B4-BE49-F238E27FC236}">
                <a16:creationId xmlns:a16="http://schemas.microsoft.com/office/drawing/2014/main" id="{85112ED0-3C88-47C4-A503-71B2A6457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" y="136436"/>
            <a:ext cx="77993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ea typeface="ＭＳ Ｐゴシック" panose="020B0600070205080204" pitchFamily="34" charset="-128"/>
              </a:rPr>
              <a:t>Línies estratègiques i accions prioritzades (II)</a:t>
            </a:r>
            <a:r>
              <a:rPr lang="ca-ES" altLang="ca-ES" sz="2200">
                <a:ea typeface="ＭＳ Ｐゴシック" panose="020B0600070205080204" pitchFamily="34" charset="-128"/>
              </a:rPr>
              <a:t> </a:t>
            </a:r>
            <a:endParaRPr lang="ca-ES" altLang="ca-ES" sz="22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2" name="Marcador de contenido 4">
            <a:extLst>
              <a:ext uri="{FF2B5EF4-FFF2-40B4-BE49-F238E27FC236}">
                <a16:creationId xmlns:a16="http://schemas.microsoft.com/office/drawing/2014/main" id="{255DA4D0-0EAC-4963-BF37-8E70101309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427126"/>
              </p:ext>
            </p:extLst>
          </p:nvPr>
        </p:nvGraphicFramePr>
        <p:xfrm>
          <a:off x="784969" y="1911935"/>
          <a:ext cx="7700219" cy="3240802"/>
        </p:xfrm>
        <a:graphic>
          <a:graphicData uri="http://schemas.openxmlformats.org/drawingml/2006/table">
            <a:tbl>
              <a:tblPr firstRow="1" bandRow="1"/>
              <a:tblGrid>
                <a:gridCol w="770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u="none" strike="noStrike" noProof="0">
                          <a:effectLst/>
                          <a:latin typeface="+mn-lt"/>
                        </a:rPr>
                        <a:t>Reivindicar un nou equipament per Casanova</a:t>
                      </a:r>
                      <a:endParaRPr lang="ca-ES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51" marR="91451" marT="45724" marB="4572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1800" b="0" noProof="0">
                          <a:latin typeface="+mn-lt"/>
                        </a:rPr>
                        <a:t>Valorar nous espais per la direcció/gerència</a:t>
                      </a:r>
                    </a:p>
                  </a:txBody>
                  <a:tcPr marL="91451" marR="91451" marT="45724" marB="4572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4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Valorar nous espais per la pediatria</a:t>
                      </a:r>
                    </a:p>
                  </a:txBody>
                  <a:tcPr marL="91451" marR="91451" marT="45724" marB="4572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Valorar nous espais per centre odontològic</a:t>
                      </a:r>
                    </a:p>
                  </a:txBody>
                  <a:tcPr marL="91451" marR="91451" marT="45724" marB="4572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Revisió general de la cartelleria i les consultes</a:t>
                      </a:r>
                    </a:p>
                  </a:txBody>
                  <a:tcPr marL="91451" marR="91451" marT="45724" marB="4572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noProof="0">
                          <a:latin typeface="+mn-lt"/>
                        </a:rPr>
                        <a:t>Continuar revisant la dotació tecnològica de CAPSBE</a:t>
                      </a:r>
                    </a:p>
                  </a:txBody>
                  <a:tcPr marL="91451" marR="91451" marT="45724" marB="4572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Planificar la nova pàgina web:</a:t>
                      </a:r>
                    </a:p>
                    <a:p>
                      <a:pPr marL="285750" marR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Creació d’un grup de treball intern </a:t>
                      </a:r>
                    </a:p>
                    <a:p>
                      <a:pPr marL="285750" marR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Grup focal amb participació ciutadana</a:t>
                      </a:r>
                    </a:p>
                  </a:txBody>
                  <a:tcPr marL="91451" marR="91451" marT="45724" marB="4572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993F3398-397F-4FF9-9AA1-1E0BB15AC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7713831"/>
              </p:ext>
            </p:extLst>
          </p:nvPr>
        </p:nvGraphicFramePr>
        <p:xfrm>
          <a:off x="371475" y="908720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50C64159-F53D-49BA-889A-BA7BEBD57643}"/>
              </a:ext>
            </a:extLst>
          </p:cNvPr>
          <p:cNvSpPr txBox="1"/>
          <p:nvPr/>
        </p:nvSpPr>
        <p:spPr>
          <a:xfrm>
            <a:off x="467544" y="1259468"/>
            <a:ext cx="37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5</a:t>
            </a:r>
            <a:endParaRPr lang="ca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97a11ba-631d-42e9-8679-b35cc2dfb51b">
      <UserInfo>
        <DisplayName>GODIA, ORIOL (CAPSBE)</DisplayName>
        <AccountId>11</AccountId>
        <AccountType/>
      </UserInfo>
      <UserInfo>
        <DisplayName>HERVAS, AMPARO (CAPSBE)</DisplayName>
        <AccountId>35</AccountId>
        <AccountType/>
      </UserInfo>
      <UserInfo>
        <DisplayName>CASTELLANO, SILVIA (CAPSBE)</DisplayName>
        <AccountId>33</AccountId>
        <AccountType/>
      </UserInfo>
      <UserInfo>
        <DisplayName>BENAVENT, JAUME (CAPSBE)</DisplayName>
        <AccountId>16</AccountId>
        <AccountType/>
      </UserInfo>
      <UserInfo>
        <DisplayName>DOMINGUEZ, MARI CARMEN (CAPSBE)</DisplayName>
        <AccountId>50</AccountId>
        <AccountType/>
      </UserInfo>
      <UserInfo>
        <DisplayName>BOSCH, MARINA (CAPSBE)</DisplayName>
        <AccountId>160</AccountId>
        <AccountType/>
      </UserInfo>
    </SharedWithUsers>
    <lcf76f155ced4ddcb4097134ff3c332f xmlns="8c64ec17-ed71-40d8-8a72-36eed030cc0a">
      <Terms xmlns="http://schemas.microsoft.com/office/infopath/2007/PartnerControls"/>
    </lcf76f155ced4ddcb4097134ff3c332f>
    <TaxCatchAll xmlns="a97a11ba-631d-42e9-8679-b35cc2dfb51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2FD32E7370CD47A9C2996FCE170298" ma:contentTypeVersion="14" ma:contentTypeDescription="Crea un document nou" ma:contentTypeScope="" ma:versionID="e3de56986465166aa70dc470bedeaa75">
  <xsd:schema xmlns:xsd="http://www.w3.org/2001/XMLSchema" xmlns:xs="http://www.w3.org/2001/XMLSchema" xmlns:p="http://schemas.microsoft.com/office/2006/metadata/properties" xmlns:ns2="8c64ec17-ed71-40d8-8a72-36eed030cc0a" xmlns:ns3="a97a11ba-631d-42e9-8679-b35cc2dfb51b" targetNamespace="http://schemas.microsoft.com/office/2006/metadata/properties" ma:root="true" ma:fieldsID="0176ba6f00742d041ba7fb08a46c7105" ns2:_="" ns3:_="">
    <xsd:import namespace="8c64ec17-ed71-40d8-8a72-36eed030cc0a"/>
    <xsd:import namespace="a97a11ba-631d-42e9-8679-b35cc2dfb5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4ec17-ed71-40d8-8a72-36eed030cc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Etiquetes de la imatge" ma:readOnly="false" ma:fieldId="{5cf76f15-5ced-4ddc-b409-7134ff3c332f}" ma:taxonomyMulti="true" ma:sspId="93c5be41-a6aa-483d-a0c8-f4c5ef9c0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a11ba-631d-42e9-8679-b35cc2dfb5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adfa0ae-4971-4759-adfe-5907daf4a933}" ma:internalName="TaxCatchAll" ma:showField="CatchAllData" ma:web="a97a11ba-631d-42e9-8679-b35cc2dfb5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77E308-D700-420C-8AD2-A55A72C554DD}">
  <ds:schemaRefs>
    <ds:schemaRef ds:uri="8c64ec17-ed71-40d8-8a72-36eed030cc0a"/>
    <ds:schemaRef ds:uri="a97a11ba-631d-42e9-8679-b35cc2dfb51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64AABF-E794-4338-BDA6-FAE1A30EAC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64ec17-ed71-40d8-8a72-36eed030cc0a"/>
    <ds:schemaRef ds:uri="a97a11ba-631d-42e9-8679-b35cc2dfb5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4C796F-9D86-4DB1-A705-83CD042CDF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Verve.thmx</Template>
  <TotalTime>0</TotalTime>
  <Words>1694</Words>
  <Application>Microsoft Office PowerPoint</Application>
  <PresentationFormat>Presentación en pantalla (4:3)</PresentationFormat>
  <Paragraphs>206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Vasco Batista</dc:creator>
  <cp:lastModifiedBy>CASTELLANO, SILVIA (CAPSBE)</cp:lastModifiedBy>
  <cp:revision>11</cp:revision>
  <cp:lastPrinted>2022-03-31T16:52:42Z</cp:lastPrinted>
  <dcterms:created xsi:type="dcterms:W3CDTF">2012-10-10T15:10:32Z</dcterms:created>
  <dcterms:modified xsi:type="dcterms:W3CDTF">2024-12-09T10:18:53Z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0x0101007A2FD32E7370CD47A9C2996FCE170298</vt:lpwstr>
  </property>
  <property fmtid="{D5CDD505-2E9C-101B-9397-08002B2CF9AE}" pid="3" name="MediaServiceImageTags">
    <vt:lpwstr/>
  </property>
</Properties>
</file>